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nva Sans" panose="020B0604020202020204" charset="0"/>
      <p:regular r:id="rId21"/>
    </p:embeddedFont>
    <p:embeddedFont>
      <p:font typeface="Canva Sans Bold" panose="020B0604020202020204" charset="0"/>
      <p:regular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Montserrat Bold" panose="00000800000000000000" charset="0"/>
      <p:regular r:id="rId27"/>
    </p:embeddedFont>
    <p:embeddedFont>
      <p:font typeface="Montserrat Ultra-Bold" panose="020B0604020202020204" charset="0"/>
      <p:regular r:id="rId28"/>
    </p:embeddedFont>
    <p:embeddedFont>
      <p:font typeface="Muli Heavy" panose="020B0604020202020204" charset="0"/>
      <p:regular r:id="rId29"/>
    </p:embeddedFont>
    <p:embeddedFont>
      <p:font typeface="Muli Semi-Bold" panose="020B0604020202020204" charset="0"/>
      <p:regular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microsoft.com/office/2016/11/relationships/changesInfo" Target="changesInfos/changesInfo1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una Bharathi Jadam" userId="f67b68e94a6293c8" providerId="LiveId" clId="{7F77B4B8-898D-4502-B5D4-3BAC991C4D4C}"/>
    <pc:docChg chg="undo redo custSel modSld">
      <pc:chgData name="Aruna Bharathi Jadam" userId="f67b68e94a6293c8" providerId="LiveId" clId="{7F77B4B8-898D-4502-B5D4-3BAC991C4D4C}" dt="2023-12-15T13:54:00.528" v="31" actId="14100"/>
      <pc:docMkLst>
        <pc:docMk/>
      </pc:docMkLst>
      <pc:sldChg chg="modSp mod">
        <pc:chgData name="Aruna Bharathi Jadam" userId="f67b68e94a6293c8" providerId="LiveId" clId="{7F77B4B8-898D-4502-B5D4-3BAC991C4D4C}" dt="2023-12-15T13:54:00.528" v="31" actId="14100"/>
        <pc:sldMkLst>
          <pc:docMk/>
          <pc:sldMk cId="0" sldId="264"/>
        </pc:sldMkLst>
        <pc:grpChg chg="mod">
          <ac:chgData name="Aruna Bharathi Jadam" userId="f67b68e94a6293c8" providerId="LiveId" clId="{7F77B4B8-898D-4502-B5D4-3BAC991C4D4C}" dt="2023-12-15T13:54:00.528" v="31" actId="14100"/>
          <ac:grpSpMkLst>
            <pc:docMk/>
            <pc:sldMk cId="0" sldId="264"/>
            <ac:grpSpMk id="6" creationId="{00000000-0000-0000-0000-000000000000}"/>
          </ac:grpSpMkLst>
        </pc:grpChg>
      </pc:sldChg>
      <pc:sldChg chg="modSp mod">
        <pc:chgData name="Aruna Bharathi Jadam" userId="f67b68e94a6293c8" providerId="LiveId" clId="{7F77B4B8-898D-4502-B5D4-3BAC991C4D4C}" dt="2023-12-15T13:50:33.721" v="30" actId="20577"/>
        <pc:sldMkLst>
          <pc:docMk/>
          <pc:sldMk cId="1371017458" sldId="271"/>
        </pc:sldMkLst>
        <pc:spChg chg="mod">
          <ac:chgData name="Aruna Bharathi Jadam" userId="f67b68e94a6293c8" providerId="LiveId" clId="{7F77B4B8-898D-4502-B5D4-3BAC991C4D4C}" dt="2023-12-15T13:50:33.721" v="30" actId="20577"/>
          <ac:spMkLst>
            <pc:docMk/>
            <pc:sldMk cId="1371017458" sldId="271"/>
            <ac:spMk id="10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jpg>
</file>

<file path=ppt/media/image12.png>
</file>

<file path=ppt/media/image13.png>
</file>

<file path=ppt/media/image14.jpeg>
</file>

<file path=ppt/media/image15.png>
</file>

<file path=ppt/media/image16.svg>
</file>

<file path=ppt/media/image17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hyperlink" Target="https://github.com/Samitha-27/crop-disease-prediction/tree/main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482" b="-96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841963" y="7089904"/>
            <a:ext cx="1153016" cy="1153016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-485022" y="7912483"/>
            <a:ext cx="2615770" cy="261577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-10800000">
            <a:off x="15293021" y="1385527"/>
            <a:ext cx="1153016" cy="1153016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-10800000">
            <a:off x="16157252" y="-899805"/>
            <a:ext cx="2615770" cy="2615770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5029200" y="1028700"/>
            <a:ext cx="8229600" cy="8229600"/>
            <a:chOff x="0" y="0"/>
            <a:chExt cx="1708150" cy="17081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1963" y="3642615"/>
            <a:ext cx="14922715" cy="3876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67"/>
              </a:lnSpc>
            </a:pPr>
            <a:r>
              <a:rPr lang="en-US" sz="5476" dirty="0">
                <a:solidFill>
                  <a:srgbClr val="FFFFFF"/>
                </a:solidFill>
                <a:latin typeface="Montserrat Ultra-Bold"/>
              </a:rPr>
              <a:t>Crop Guard :A Multi-Stage Disease Detection System along with Disease Classification  for plants Using Machine Learning On Leaf Images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33932" y="280635"/>
            <a:ext cx="789535" cy="748065"/>
          </a:xfrm>
          <a:custGeom>
            <a:avLst/>
            <a:gdLst/>
            <a:ahLst/>
            <a:cxnLst/>
            <a:rect l="l" t="t" r="r" b="b"/>
            <a:pathLst>
              <a:path w="789535" h="748065">
                <a:moveTo>
                  <a:pt x="0" y="0"/>
                </a:moveTo>
                <a:lnTo>
                  <a:pt x="789536" y="0"/>
                </a:lnTo>
                <a:lnTo>
                  <a:pt x="789536" y="748065"/>
                </a:lnTo>
                <a:lnTo>
                  <a:pt x="0" y="7480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60357" y="194910"/>
            <a:ext cx="9839683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Montserrat Ultra-Bold"/>
              </a:rPr>
              <a:t>SOURCE CODE REPOSITORY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57484" y="3467749"/>
            <a:ext cx="5613797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</a:rPr>
              <a:t>Source Code link: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98468" y="3635389"/>
            <a:ext cx="129469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FFFFFF"/>
                </a:solidFill>
                <a:latin typeface="Canva Sans"/>
                <a:hlinkClick r:id="rId4" tooltip="https://github.com/Samitha-27/crop-disease-prediction/tree/main"/>
              </a:rPr>
              <a:t>Link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1125201" y="2127535"/>
            <a:ext cx="6907456" cy="6292565"/>
            <a:chOff x="0" y="0"/>
            <a:chExt cx="7400102" cy="684033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/>
            <a:srcRect l="40013" t="18047" r="10115"/>
            <a:stretch>
              <a:fillRect/>
            </a:stretch>
          </p:blipFill>
          <p:spPr>
            <a:xfrm>
              <a:off x="0" y="0"/>
              <a:ext cx="7400102" cy="684033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33932" y="280635"/>
            <a:ext cx="789535" cy="748065"/>
          </a:xfrm>
          <a:custGeom>
            <a:avLst/>
            <a:gdLst/>
            <a:ahLst/>
            <a:cxnLst/>
            <a:rect l="l" t="t" r="r" b="b"/>
            <a:pathLst>
              <a:path w="789535" h="748065">
                <a:moveTo>
                  <a:pt x="0" y="0"/>
                </a:moveTo>
                <a:lnTo>
                  <a:pt x="789536" y="0"/>
                </a:lnTo>
                <a:lnTo>
                  <a:pt x="789536" y="748065"/>
                </a:lnTo>
                <a:lnTo>
                  <a:pt x="0" y="7480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60357" y="194910"/>
            <a:ext cx="8909829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Montserrat Ultra-Bold"/>
              </a:rPr>
              <a:t>FEATURE ENGINEERING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07967" y="1409774"/>
            <a:ext cx="7649806" cy="8060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0548" lvl="1" indent="-235274" algn="just">
              <a:lnSpc>
                <a:spcPts val="3051"/>
              </a:lnSpc>
              <a:buFont typeface="Arial"/>
              <a:buChar char="•"/>
            </a:pPr>
            <a:r>
              <a:rPr lang="en-US" sz="2179">
                <a:solidFill>
                  <a:srgbClr val="FFFFFF"/>
                </a:solidFill>
                <a:latin typeface="Canva Sans"/>
              </a:rPr>
              <a:t>Extracting geometric features like leaf area and perimeter for distinguishing healthy and diseased leaves.</a:t>
            </a:r>
          </a:p>
          <a:p>
            <a:pPr marL="470548" lvl="1" indent="-235274" algn="just">
              <a:lnSpc>
                <a:spcPts val="3051"/>
              </a:lnSpc>
              <a:buFont typeface="Arial"/>
              <a:buChar char="•"/>
            </a:pPr>
            <a:r>
              <a:rPr lang="en-US" sz="2179">
                <a:solidFill>
                  <a:srgbClr val="FFFFFF"/>
                </a:solidFill>
                <a:latin typeface="Canva Sans"/>
              </a:rPr>
              <a:t>Employ machine learning algorithms to utilize texture features (e.g., coarseness, contrast) with machine learning models for nuanced pattern recognition.</a:t>
            </a:r>
          </a:p>
          <a:p>
            <a:pPr marL="470548" lvl="1" indent="-235274" algn="just">
              <a:lnSpc>
                <a:spcPts val="3051"/>
              </a:lnSpc>
              <a:buFont typeface="Arial"/>
              <a:buChar char="•"/>
            </a:pPr>
            <a:r>
              <a:rPr lang="en-US" sz="2179">
                <a:solidFill>
                  <a:srgbClr val="FFFFFF"/>
                </a:solidFill>
                <a:latin typeface="Canva Sans"/>
              </a:rPr>
              <a:t>Train models to recognize distinctive patterns in vein structures as indicative of various diseases.</a:t>
            </a:r>
          </a:p>
          <a:p>
            <a:pPr marL="470548" lvl="1" indent="-235274" algn="just">
              <a:lnSpc>
                <a:spcPts val="3051"/>
              </a:lnSpc>
              <a:buFont typeface="Arial"/>
              <a:buChar char="•"/>
            </a:pPr>
            <a:r>
              <a:rPr lang="en-US" sz="2179">
                <a:solidFill>
                  <a:srgbClr val="FFFFFF"/>
                </a:solidFill>
                <a:latin typeface="Canva Sans"/>
              </a:rPr>
              <a:t>Utilize statistical features with machine learning to capture and learn from pixel intensity distributions.</a:t>
            </a:r>
          </a:p>
          <a:p>
            <a:pPr marL="470548" lvl="1" indent="-235274" algn="just">
              <a:lnSpc>
                <a:spcPts val="3051"/>
              </a:lnSpc>
              <a:buFont typeface="Arial"/>
              <a:buChar char="•"/>
            </a:pPr>
            <a:r>
              <a:rPr lang="en-US" sz="2179">
                <a:solidFill>
                  <a:srgbClr val="FFFFFF"/>
                </a:solidFill>
                <a:latin typeface="Canva Sans"/>
              </a:rPr>
              <a:t>Implement machine learning algorithms to process and interpret the fractal dimension for disease characterization.</a:t>
            </a:r>
          </a:p>
          <a:p>
            <a:pPr marL="470548" lvl="1" indent="-235274" algn="just">
              <a:lnSpc>
                <a:spcPts val="3051"/>
              </a:lnSpc>
              <a:buFont typeface="Arial"/>
              <a:buChar char="•"/>
            </a:pPr>
            <a:r>
              <a:rPr lang="en-US" sz="2179">
                <a:solidFill>
                  <a:srgbClr val="FFFFFF"/>
                </a:solidFill>
                <a:latin typeface="Canva Sans"/>
              </a:rPr>
              <a:t>Train models to recognize edges and contours, enhancing the identification of irregularities associated with diseases.</a:t>
            </a:r>
          </a:p>
          <a:p>
            <a:pPr marL="470548" lvl="1" indent="-235274" algn="just">
              <a:lnSpc>
                <a:spcPts val="3051"/>
              </a:lnSpc>
              <a:buFont typeface="Arial"/>
              <a:buChar char="•"/>
            </a:pPr>
            <a:r>
              <a:rPr lang="en-US" sz="2179">
                <a:solidFill>
                  <a:srgbClr val="FFFFFF"/>
                </a:solidFill>
                <a:latin typeface="Canva Sans"/>
              </a:rPr>
              <a:t>Leverage machine learning for color space transformations to emphasize disease-related color information effectively.</a:t>
            </a:r>
          </a:p>
          <a:p>
            <a:pPr marL="470548" lvl="1" indent="-235274" algn="just">
              <a:lnSpc>
                <a:spcPts val="3051"/>
              </a:lnSpc>
              <a:buFont typeface="Arial"/>
              <a:buChar char="•"/>
            </a:pPr>
            <a:r>
              <a:rPr lang="en-US" sz="2179">
                <a:solidFill>
                  <a:srgbClr val="FFFFFF"/>
                </a:solidFill>
                <a:latin typeface="Canva Sans"/>
              </a:rPr>
              <a:t>Train models to recognize local texture patterns using Local Binary Patterns for disease detection.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726916" y="1728853"/>
            <a:ext cx="9561084" cy="465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7484" lvl="1" indent="-288742" algn="just">
              <a:lnSpc>
                <a:spcPts val="3744"/>
              </a:lnSpc>
              <a:buFont typeface="Arial"/>
              <a:buChar char="•"/>
            </a:pPr>
            <a:r>
              <a:rPr lang="en-US" sz="2674">
                <a:solidFill>
                  <a:srgbClr val="FFFFFF"/>
                </a:solidFill>
                <a:latin typeface="Canva Sans Bold"/>
              </a:rPr>
              <a:t>Types of Detection:</a:t>
            </a:r>
          </a:p>
          <a:p>
            <a:pPr marL="577484" lvl="1" indent="-288742" algn="just">
              <a:lnSpc>
                <a:spcPts val="3744"/>
              </a:lnSpc>
              <a:buFont typeface="Arial"/>
              <a:buChar char="•"/>
            </a:pPr>
            <a:r>
              <a:rPr lang="en-US" sz="2674">
                <a:solidFill>
                  <a:srgbClr val="FFFFFF"/>
                </a:solidFill>
                <a:latin typeface="Canva Sans"/>
              </a:rPr>
              <a:t>Binary Classification (Healthy vs. Diseased):</a:t>
            </a:r>
          </a:p>
          <a:p>
            <a:pPr algn="just">
              <a:lnSpc>
                <a:spcPts val="3744"/>
              </a:lnSpc>
            </a:pPr>
            <a:r>
              <a:rPr lang="en-US" sz="2674">
                <a:solidFill>
                  <a:srgbClr val="FFFFFF"/>
                </a:solidFill>
                <a:latin typeface="Canva Sans"/>
              </a:rPr>
              <a:t>       Utilize machine learning algorithms to classify </a:t>
            </a:r>
          </a:p>
          <a:p>
            <a:pPr algn="just">
              <a:lnSpc>
                <a:spcPts val="3744"/>
              </a:lnSpc>
            </a:pPr>
            <a:r>
              <a:rPr lang="en-US" sz="2674">
                <a:solidFill>
                  <a:srgbClr val="FFFFFF"/>
                </a:solidFill>
                <a:latin typeface="Canva Sans"/>
              </a:rPr>
              <a:t>       leaves into healthy or diseased categories.</a:t>
            </a:r>
          </a:p>
          <a:p>
            <a:pPr marL="577484" lvl="1" indent="-288742" algn="just">
              <a:lnSpc>
                <a:spcPts val="3744"/>
              </a:lnSpc>
              <a:buFont typeface="Arial"/>
              <a:buChar char="•"/>
            </a:pPr>
            <a:r>
              <a:rPr lang="en-US" sz="2674">
                <a:solidFill>
                  <a:srgbClr val="FFFFFF"/>
                </a:solidFill>
                <a:latin typeface="Canva Sans"/>
              </a:rPr>
              <a:t>Multiclass Classification (Disease Type Identification):</a:t>
            </a:r>
          </a:p>
          <a:p>
            <a:pPr algn="just">
              <a:lnSpc>
                <a:spcPts val="3744"/>
              </a:lnSpc>
            </a:pPr>
            <a:r>
              <a:rPr lang="en-US" sz="2674">
                <a:solidFill>
                  <a:srgbClr val="FFFFFF"/>
                </a:solidFill>
                <a:latin typeface="Canva Sans"/>
              </a:rPr>
              <a:t>      Implement machine learning models to categorize</a:t>
            </a:r>
          </a:p>
          <a:p>
            <a:pPr algn="just">
              <a:lnSpc>
                <a:spcPts val="3744"/>
              </a:lnSpc>
            </a:pPr>
            <a:r>
              <a:rPr lang="en-US" sz="2674">
                <a:solidFill>
                  <a:srgbClr val="FFFFFF"/>
                </a:solidFill>
                <a:latin typeface="Canva Sans"/>
              </a:rPr>
              <a:t>      leaves into specific disease types.</a:t>
            </a:r>
          </a:p>
          <a:p>
            <a:pPr marL="577484" lvl="1" indent="-288742" algn="just">
              <a:lnSpc>
                <a:spcPts val="3744"/>
              </a:lnSpc>
              <a:buFont typeface="Arial"/>
              <a:buChar char="•"/>
            </a:pPr>
            <a:r>
              <a:rPr lang="en-US" sz="2674">
                <a:solidFill>
                  <a:srgbClr val="FFFFFF"/>
                </a:solidFill>
                <a:latin typeface="Canva Sans"/>
              </a:rPr>
              <a:t>Severity Grading (Level of Disease):</a:t>
            </a:r>
          </a:p>
          <a:p>
            <a:pPr algn="just">
              <a:lnSpc>
                <a:spcPts val="3744"/>
              </a:lnSpc>
            </a:pPr>
            <a:r>
              <a:rPr lang="en-US" sz="2674">
                <a:solidFill>
                  <a:srgbClr val="FFFFFF"/>
                </a:solidFill>
                <a:latin typeface="Canva Sans"/>
              </a:rPr>
              <a:t>    Train models to assess the severity levels of diseases,           providing a more nuanced understanding for intervention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-310651" y="4832849"/>
            <a:ext cx="621302" cy="621302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7259300" y="78160"/>
            <a:ext cx="1153016" cy="115301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633932" y="280635"/>
            <a:ext cx="789535" cy="748065"/>
          </a:xfrm>
          <a:custGeom>
            <a:avLst/>
            <a:gdLst/>
            <a:ahLst/>
            <a:cxnLst/>
            <a:rect l="l" t="t" r="r" b="b"/>
            <a:pathLst>
              <a:path w="789535" h="748065">
                <a:moveTo>
                  <a:pt x="0" y="0"/>
                </a:moveTo>
                <a:lnTo>
                  <a:pt x="789536" y="0"/>
                </a:lnTo>
                <a:lnTo>
                  <a:pt x="789536" y="748065"/>
                </a:lnTo>
                <a:lnTo>
                  <a:pt x="0" y="7480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058740" y="4861117"/>
            <a:ext cx="4595328" cy="3414286"/>
          </a:xfrm>
          <a:custGeom>
            <a:avLst/>
            <a:gdLst/>
            <a:ahLst/>
            <a:cxnLst/>
            <a:rect l="l" t="t" r="r" b="b"/>
            <a:pathLst>
              <a:path w="4595328" h="3414286">
                <a:moveTo>
                  <a:pt x="0" y="0"/>
                </a:moveTo>
                <a:lnTo>
                  <a:pt x="4595328" y="0"/>
                </a:lnTo>
                <a:lnTo>
                  <a:pt x="4595328" y="3414286"/>
                </a:lnTo>
                <a:lnTo>
                  <a:pt x="0" y="34142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5080359" y="9229725"/>
            <a:ext cx="2178941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endParaRPr lang="en-US" sz="1400" dirty="0">
              <a:solidFill>
                <a:srgbClr val="FFFFFF"/>
              </a:solidFill>
              <a:latin typeface="Open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560357" y="194910"/>
            <a:ext cx="66274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Montserrat Ultra-Bold"/>
              </a:rPr>
              <a:t>MODEL TRAINING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33932" y="1789482"/>
            <a:ext cx="7987725" cy="6808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1333" lvl="1" indent="-245667" algn="just">
              <a:lnSpc>
                <a:spcPts val="3186"/>
              </a:lnSpc>
              <a:buFont typeface="Arial"/>
              <a:buChar char="•"/>
            </a:pPr>
            <a:r>
              <a:rPr lang="en-US" sz="2275">
                <a:solidFill>
                  <a:srgbClr val="FFFFFF"/>
                </a:solidFill>
                <a:latin typeface="Canva Sans"/>
              </a:rPr>
              <a:t>Gather labeled dataset, ensuring balance. Preprocess and divide into training, validation, and testing sets, maintaining randomness.</a:t>
            </a:r>
          </a:p>
          <a:p>
            <a:pPr marL="491333" lvl="1" indent="-245667" algn="just">
              <a:lnSpc>
                <a:spcPts val="3186"/>
              </a:lnSpc>
              <a:buFont typeface="Arial"/>
              <a:buChar char="•"/>
            </a:pPr>
            <a:r>
              <a:rPr lang="en-US" sz="2275">
                <a:solidFill>
                  <a:srgbClr val="FFFFFF"/>
                </a:solidFill>
                <a:latin typeface="Canva Sans"/>
              </a:rPr>
              <a:t>Choosing CNN model on dataset characteristics and complexity of plant leaf disease detection.</a:t>
            </a:r>
          </a:p>
          <a:p>
            <a:pPr marL="491333" lvl="1" indent="-245667" algn="just">
              <a:lnSpc>
                <a:spcPts val="3186"/>
              </a:lnSpc>
              <a:buFont typeface="Arial"/>
              <a:buChar char="•"/>
            </a:pPr>
            <a:r>
              <a:rPr lang="en-US" sz="2275">
                <a:solidFill>
                  <a:srgbClr val="FFFFFF"/>
                </a:solidFill>
                <a:latin typeface="Canva Sans"/>
              </a:rPr>
              <a:t>Initialize model with random weights. Prepare for learning process in subsequent training iterations with backpropagation.</a:t>
            </a:r>
          </a:p>
          <a:p>
            <a:pPr marL="491333" lvl="1" indent="-245667" algn="just">
              <a:lnSpc>
                <a:spcPts val="3186"/>
              </a:lnSpc>
              <a:buFont typeface="Arial"/>
              <a:buChar char="•"/>
            </a:pPr>
            <a:r>
              <a:rPr lang="en-US" sz="2275">
                <a:solidFill>
                  <a:srgbClr val="FFFFFF"/>
                </a:solidFill>
                <a:latin typeface="Canva Sans"/>
              </a:rPr>
              <a:t>Fine-tune hyperparameters iteratively (e.g., learning rate) based on validation performance, optimizing the model's learning process.</a:t>
            </a:r>
          </a:p>
          <a:p>
            <a:pPr marL="491333" lvl="1" indent="-245667" algn="just">
              <a:lnSpc>
                <a:spcPts val="3186"/>
              </a:lnSpc>
              <a:buFont typeface="Arial"/>
              <a:buChar char="•"/>
            </a:pPr>
            <a:r>
              <a:rPr lang="en-US" sz="2275">
                <a:solidFill>
                  <a:srgbClr val="FFFFFF"/>
                </a:solidFill>
                <a:latin typeface="Canva Sans"/>
              </a:rPr>
              <a:t>Assess model performance on test set using metrics like accuracy, precision, recall, and F1-score for effective evaluation.</a:t>
            </a:r>
          </a:p>
          <a:p>
            <a:pPr marL="491333" lvl="1" indent="-245667" algn="just">
              <a:lnSpc>
                <a:spcPts val="3186"/>
              </a:lnSpc>
              <a:buFont typeface="Arial"/>
              <a:buChar char="•"/>
            </a:pPr>
            <a:r>
              <a:rPr lang="en-US" sz="2275">
                <a:solidFill>
                  <a:srgbClr val="FFFFFF"/>
                </a:solidFill>
                <a:latin typeface="Canva Sans"/>
              </a:rPr>
              <a:t>Save trained model for deployment, document the entire training process, and consider future refinements for continuous improvement.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FCD732E-8D7F-65D2-6073-A80AD905D5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718894"/>
            <a:ext cx="4598161" cy="32384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33932" y="280635"/>
            <a:ext cx="789535" cy="748065"/>
          </a:xfrm>
          <a:custGeom>
            <a:avLst/>
            <a:gdLst/>
            <a:ahLst/>
            <a:cxnLst/>
            <a:rect l="l" t="t" r="r" b="b"/>
            <a:pathLst>
              <a:path w="789535" h="748065">
                <a:moveTo>
                  <a:pt x="0" y="0"/>
                </a:moveTo>
                <a:lnTo>
                  <a:pt x="789536" y="0"/>
                </a:lnTo>
                <a:lnTo>
                  <a:pt x="789536" y="748065"/>
                </a:lnTo>
                <a:lnTo>
                  <a:pt x="0" y="7480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829800" y="1252374"/>
            <a:ext cx="5860112" cy="3454819"/>
          </a:xfrm>
          <a:custGeom>
            <a:avLst/>
            <a:gdLst/>
            <a:ahLst/>
            <a:cxnLst/>
            <a:rect l="l" t="t" r="r" b="b"/>
            <a:pathLst>
              <a:path w="4552374" h="2768211">
                <a:moveTo>
                  <a:pt x="0" y="0"/>
                </a:moveTo>
                <a:lnTo>
                  <a:pt x="4552374" y="0"/>
                </a:lnTo>
                <a:lnTo>
                  <a:pt x="4552374" y="2768211"/>
                </a:lnTo>
                <a:lnTo>
                  <a:pt x="0" y="27682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6" name="Freeform 6"/>
          <p:cNvSpPr/>
          <p:nvPr/>
        </p:nvSpPr>
        <p:spPr>
          <a:xfrm>
            <a:off x="11887200" y="5561373"/>
            <a:ext cx="5631632" cy="3454818"/>
          </a:xfrm>
          <a:custGeom>
            <a:avLst/>
            <a:gdLst/>
            <a:ahLst/>
            <a:cxnLst/>
            <a:rect l="l" t="t" r="r" b="b"/>
            <a:pathLst>
              <a:path w="4031432" h="2905868">
                <a:moveTo>
                  <a:pt x="0" y="0"/>
                </a:moveTo>
                <a:lnTo>
                  <a:pt x="4031432" y="0"/>
                </a:lnTo>
                <a:lnTo>
                  <a:pt x="4031432" y="2905868"/>
                </a:lnTo>
                <a:lnTo>
                  <a:pt x="0" y="290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60357" y="194910"/>
            <a:ext cx="66274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Montserrat Ultra-Bold"/>
              </a:rPr>
              <a:t>RESULTS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190" y="1578838"/>
            <a:ext cx="8630324" cy="4893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7211" lvl="1" indent="-253605" algn="just">
              <a:lnSpc>
                <a:spcPts val="3288"/>
              </a:lnSpc>
              <a:buFont typeface="Arial"/>
              <a:buChar char="•"/>
            </a:pPr>
            <a:r>
              <a:rPr lang="en-US" sz="2349">
                <a:solidFill>
                  <a:srgbClr val="FFFFFF"/>
                </a:solidFill>
                <a:latin typeface="Canva Sans"/>
              </a:rPr>
              <a:t>The trained model demonstrated impressive accuracy, outperforming traditional methods, and exhibited high precision in correctly identifying diseased and healthy leaves.</a:t>
            </a:r>
          </a:p>
          <a:p>
            <a:pPr marL="507211" lvl="1" indent="-253605" algn="just">
              <a:lnSpc>
                <a:spcPts val="3288"/>
              </a:lnSpc>
              <a:buFont typeface="Arial"/>
              <a:buChar char="•"/>
            </a:pPr>
            <a:r>
              <a:rPr lang="en-US" sz="2349">
                <a:solidFill>
                  <a:srgbClr val="FFFFFF"/>
                </a:solidFill>
                <a:latin typeface="Canva Sans"/>
              </a:rPr>
              <a:t>Successful categorization of various disease types showcased the model's robustness in distinguishing between different plant leaf diseases, providing actionable insights for farmers.</a:t>
            </a:r>
          </a:p>
          <a:p>
            <a:pPr marL="507211" lvl="1" indent="-253605" algn="just">
              <a:lnSpc>
                <a:spcPts val="3288"/>
              </a:lnSpc>
              <a:buFont typeface="Arial"/>
              <a:buChar char="•"/>
            </a:pPr>
            <a:r>
              <a:rPr lang="en-US" sz="2349">
                <a:solidFill>
                  <a:srgbClr val="FFFFFF"/>
                </a:solidFill>
                <a:latin typeface="Canva Sans"/>
              </a:rPr>
              <a:t>The model accurately graded disease severity levels, offering a nuanced understanding crucial for targeted and timely interventions, ultimately minimizing crop losses.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9252" y="6866824"/>
            <a:ext cx="8630323" cy="3682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3200" dirty="0">
                <a:solidFill>
                  <a:srgbClr val="FFFFFF"/>
                </a:solidFill>
                <a:latin typeface="Canva Sans Bold"/>
              </a:rPr>
              <a:t>Test Accuracy:</a:t>
            </a:r>
          </a:p>
          <a:p>
            <a:pPr algn="ctr">
              <a:lnSpc>
                <a:spcPts val="7279"/>
              </a:lnSpc>
            </a:pPr>
            <a:r>
              <a:rPr lang="en-US" sz="3200" dirty="0">
                <a:solidFill>
                  <a:srgbClr val="FFFFFF"/>
                </a:solidFill>
                <a:latin typeface="Canva Sans Bold"/>
              </a:rPr>
              <a:t> for level of disease  detection-91.6667%</a:t>
            </a:r>
          </a:p>
          <a:p>
            <a:pPr algn="ctr">
              <a:lnSpc>
                <a:spcPts val="7279"/>
              </a:lnSpc>
            </a:pPr>
            <a:r>
              <a:rPr lang="en-US" sz="3200" dirty="0">
                <a:solidFill>
                  <a:srgbClr val="FFFFFF"/>
                </a:solidFill>
                <a:latin typeface="Canva Sans Bold"/>
              </a:rPr>
              <a:t>for type  of disease prediction-97.56%</a:t>
            </a:r>
          </a:p>
          <a:p>
            <a:pPr algn="ctr">
              <a:lnSpc>
                <a:spcPts val="7279"/>
              </a:lnSpc>
            </a:pPr>
            <a:endParaRPr lang="en-US" sz="5199" dirty="0">
              <a:solidFill>
                <a:srgbClr val="FFFFFF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0287000" cy="102870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0"/>
                  </a:moveTo>
                  <a:lnTo>
                    <a:pt x="0" y="6350000"/>
                  </a:lnTo>
                  <a:cubicBezTo>
                    <a:pt x="3506470" y="6350000"/>
                    <a:pt x="6350000" y="3506470"/>
                    <a:pt x="6350000" y="0"/>
                  </a:cubicBez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64209" r="-1356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6888225" y="7036868"/>
            <a:ext cx="836806" cy="826156"/>
          </a:xfrm>
          <a:custGeom>
            <a:avLst/>
            <a:gdLst/>
            <a:ahLst/>
            <a:cxnLst/>
            <a:rect l="l" t="t" r="r" b="b"/>
            <a:pathLst>
              <a:path w="836806" h="826156">
                <a:moveTo>
                  <a:pt x="0" y="0"/>
                </a:moveTo>
                <a:lnTo>
                  <a:pt x="836807" y="0"/>
                </a:lnTo>
                <a:lnTo>
                  <a:pt x="836807" y="826156"/>
                </a:lnTo>
                <a:lnTo>
                  <a:pt x="0" y="8261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-10800000">
            <a:off x="8833349" y="4288270"/>
            <a:ext cx="621302" cy="621302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-10800000">
            <a:off x="3990484" y="8681792"/>
            <a:ext cx="1153016" cy="1153016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10608725" y="449700"/>
            <a:ext cx="789535" cy="748065"/>
          </a:xfrm>
          <a:custGeom>
            <a:avLst/>
            <a:gdLst/>
            <a:ahLst/>
            <a:cxnLst/>
            <a:rect l="l" t="t" r="r" b="b"/>
            <a:pathLst>
              <a:path w="789535" h="748065">
                <a:moveTo>
                  <a:pt x="0" y="0"/>
                </a:moveTo>
                <a:lnTo>
                  <a:pt x="789535" y="0"/>
                </a:lnTo>
                <a:lnTo>
                  <a:pt x="789535" y="748064"/>
                </a:lnTo>
                <a:lnTo>
                  <a:pt x="0" y="74806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1766628" y="363975"/>
            <a:ext cx="66274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Montserrat Ultra-Bold"/>
              </a:rPr>
              <a:t>CONCLUSION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54651" y="2079967"/>
            <a:ext cx="8425036" cy="6801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7825" lvl="1" indent="-318912" algn="just">
              <a:lnSpc>
                <a:spcPts val="4135"/>
              </a:lnSpc>
              <a:buFont typeface="Arial"/>
              <a:buChar char="•"/>
            </a:pPr>
            <a:r>
              <a:rPr lang="en-US" sz="2954" dirty="0">
                <a:solidFill>
                  <a:srgbClr val="FFFFFF"/>
                </a:solidFill>
                <a:latin typeface="Canva Sans"/>
              </a:rPr>
              <a:t>Innovation beacon: </a:t>
            </a:r>
            <a:r>
              <a:rPr lang="en-US" sz="2954" dirty="0" err="1">
                <a:solidFill>
                  <a:srgbClr val="FFFFFF"/>
                </a:solidFill>
                <a:latin typeface="Canva Sans"/>
              </a:rPr>
              <a:t>LeafGuard</a:t>
            </a:r>
            <a:r>
              <a:rPr lang="en-US" sz="2954" dirty="0">
                <a:solidFill>
                  <a:srgbClr val="FFFFFF"/>
                </a:solidFill>
                <a:latin typeface="Canva Sans"/>
              </a:rPr>
              <a:t> project stands at the crossroads of agriculture and technology as a symbol of pioneering innovation.</a:t>
            </a:r>
          </a:p>
          <a:p>
            <a:pPr marL="637825" lvl="1" indent="-318912" algn="just">
              <a:lnSpc>
                <a:spcPts val="4135"/>
              </a:lnSpc>
              <a:buFont typeface="Arial"/>
              <a:buChar char="•"/>
            </a:pPr>
            <a:r>
              <a:rPr lang="en-US" sz="2954" dirty="0">
                <a:solidFill>
                  <a:srgbClr val="FFFFFF"/>
                </a:solidFill>
                <a:latin typeface="Canva Sans"/>
              </a:rPr>
              <a:t>Reshaping diagnostics: Promises to transform plant disease diagnostics significantly.</a:t>
            </a:r>
          </a:p>
          <a:p>
            <a:pPr marL="637825" lvl="1" indent="-318912" algn="just">
              <a:lnSpc>
                <a:spcPts val="4135"/>
              </a:lnSpc>
              <a:buFont typeface="Arial"/>
              <a:buChar char="•"/>
            </a:pPr>
            <a:r>
              <a:rPr lang="en-US" sz="2954" dirty="0">
                <a:solidFill>
                  <a:srgbClr val="FFFFFF"/>
                </a:solidFill>
                <a:latin typeface="Canva Sans"/>
              </a:rPr>
              <a:t>Revolutionary approach: Aims to revolutionize crop management practices.</a:t>
            </a:r>
          </a:p>
          <a:p>
            <a:pPr marL="637825" lvl="1" indent="-318912" algn="just">
              <a:lnSpc>
                <a:spcPts val="4135"/>
              </a:lnSpc>
              <a:buFont typeface="Arial"/>
              <a:buChar char="•"/>
            </a:pPr>
            <a:r>
              <a:rPr lang="en-US" sz="2954" dirty="0">
                <a:solidFill>
                  <a:srgbClr val="FFFFFF"/>
                </a:solidFill>
                <a:latin typeface="Canva Sans"/>
              </a:rPr>
              <a:t>Impact: Expected to bring about a paradigm shift in how we perceive and handle crop health and disease management.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709076"/>
            <a:ext cx="337343" cy="319624"/>
          </a:xfrm>
          <a:custGeom>
            <a:avLst/>
            <a:gdLst/>
            <a:ahLst/>
            <a:cxnLst/>
            <a:rect l="l" t="t" r="r" b="b"/>
            <a:pathLst>
              <a:path w="337343" h="319624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841963" y="7089904"/>
            <a:ext cx="1153016" cy="115301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-485022" y="7912483"/>
            <a:ext cx="2615770" cy="261577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-10800000">
            <a:off x="15293021" y="1385527"/>
            <a:ext cx="1153016" cy="1153016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-10800000">
            <a:off x="16157252" y="-899805"/>
            <a:ext cx="2615770" cy="261577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4000500" y="-5143500"/>
            <a:ext cx="10287000" cy="10287000"/>
            <a:chOff x="0" y="0"/>
            <a:chExt cx="1708150" cy="17081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028700" y="5241285"/>
            <a:ext cx="16230600" cy="2552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0"/>
              </a:lnSpc>
              <a:spcBef>
                <a:spcPct val="0"/>
              </a:spcBef>
            </a:pPr>
            <a:r>
              <a:rPr lang="en-US" sz="14986">
                <a:solidFill>
                  <a:srgbClr val="FFFFFF"/>
                </a:solidFill>
                <a:latin typeface="Montserrat Ultra-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4425" y="3046966"/>
            <a:ext cx="693312" cy="656896"/>
          </a:xfrm>
          <a:custGeom>
            <a:avLst/>
            <a:gdLst/>
            <a:ahLst/>
            <a:cxnLst/>
            <a:rect l="l" t="t" r="r" b="b"/>
            <a:pathLst>
              <a:path w="693312" h="656896">
                <a:moveTo>
                  <a:pt x="0" y="0"/>
                </a:moveTo>
                <a:lnTo>
                  <a:pt x="693312" y="0"/>
                </a:lnTo>
                <a:lnTo>
                  <a:pt x="693312" y="656896"/>
                </a:lnTo>
                <a:lnTo>
                  <a:pt x="0" y="6568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648442" y="914400"/>
            <a:ext cx="7814445" cy="1012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259"/>
              </a:lnSpc>
              <a:spcBef>
                <a:spcPct val="0"/>
              </a:spcBef>
            </a:pPr>
            <a:r>
              <a:rPr lang="en-US" sz="5899">
                <a:solidFill>
                  <a:srgbClr val="FFFFFF"/>
                </a:solidFill>
                <a:latin typeface="Montserrat Ultra-Bold"/>
              </a:rPr>
              <a:t>TEAM  MEMBERS</a:t>
            </a:r>
          </a:p>
        </p:txBody>
      </p:sp>
      <p:grpSp>
        <p:nvGrpSpPr>
          <p:cNvPr id="4" name="Group 4"/>
          <p:cNvGrpSpPr/>
          <p:nvPr/>
        </p:nvGrpSpPr>
        <p:grpSpPr>
          <a:xfrm rot="-10800000">
            <a:off x="15962617" y="-533234"/>
            <a:ext cx="2911966" cy="291196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4184425" y="4811976"/>
            <a:ext cx="699805" cy="663047"/>
          </a:xfrm>
          <a:custGeom>
            <a:avLst/>
            <a:gdLst/>
            <a:ahLst/>
            <a:cxnLst/>
            <a:rect l="l" t="t" r="r" b="b"/>
            <a:pathLst>
              <a:path w="699805" h="663047">
                <a:moveTo>
                  <a:pt x="0" y="0"/>
                </a:moveTo>
                <a:lnTo>
                  <a:pt x="699804" y="0"/>
                </a:lnTo>
                <a:lnTo>
                  <a:pt x="699804" y="663048"/>
                </a:lnTo>
                <a:lnTo>
                  <a:pt x="0" y="6630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184425" y="6579924"/>
            <a:ext cx="704852" cy="667830"/>
          </a:xfrm>
          <a:custGeom>
            <a:avLst/>
            <a:gdLst/>
            <a:ahLst/>
            <a:cxnLst/>
            <a:rect l="l" t="t" r="r" b="b"/>
            <a:pathLst>
              <a:path w="704852" h="667830">
                <a:moveTo>
                  <a:pt x="0" y="0"/>
                </a:moveTo>
                <a:lnTo>
                  <a:pt x="704852" y="0"/>
                </a:lnTo>
                <a:lnTo>
                  <a:pt x="704852" y="667829"/>
                </a:lnTo>
                <a:lnTo>
                  <a:pt x="0" y="6678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570515" y="2884241"/>
            <a:ext cx="545097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J.Aruna Bharathi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30170" y="4652327"/>
            <a:ext cx="6825853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FFFFFF"/>
                </a:solidFill>
                <a:latin typeface="Canva Sans Bold"/>
              </a:rPr>
              <a:t>Ch.Manikanta</a:t>
            </a:r>
            <a:r>
              <a:rPr lang="en-US" sz="5199" dirty="0">
                <a:solidFill>
                  <a:srgbClr val="FFFFFF"/>
                </a:solidFill>
                <a:latin typeface="Canva Sans Bold"/>
              </a:rPr>
              <a:t> Reddy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570515" y="6484674"/>
            <a:ext cx="333389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Ch.Sahithi</a:t>
            </a:r>
          </a:p>
        </p:txBody>
      </p:sp>
      <p:sp>
        <p:nvSpPr>
          <p:cNvPr id="11" name="Freeform 11"/>
          <p:cNvSpPr/>
          <p:nvPr/>
        </p:nvSpPr>
        <p:spPr>
          <a:xfrm>
            <a:off x="4184425" y="8303137"/>
            <a:ext cx="704852" cy="667830"/>
          </a:xfrm>
          <a:custGeom>
            <a:avLst/>
            <a:gdLst/>
            <a:ahLst/>
            <a:cxnLst/>
            <a:rect l="l" t="t" r="r" b="b"/>
            <a:pathLst>
              <a:path w="704852" h="667830">
                <a:moveTo>
                  <a:pt x="0" y="0"/>
                </a:moveTo>
                <a:lnTo>
                  <a:pt x="704852" y="0"/>
                </a:lnTo>
                <a:lnTo>
                  <a:pt x="704852" y="667830"/>
                </a:lnTo>
                <a:lnTo>
                  <a:pt x="0" y="6678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570515" y="8083872"/>
            <a:ext cx="3272582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FFFFFF"/>
                </a:solidFill>
                <a:latin typeface="Canva Sans Bold"/>
              </a:rPr>
              <a:t>K.Samitha</a:t>
            </a:r>
            <a:endParaRPr lang="en-US" sz="5199" dirty="0">
              <a:solidFill>
                <a:srgbClr val="FFFFFF"/>
              </a:solidFill>
              <a:latin typeface="Canva Sans Bold"/>
            </a:endParaRPr>
          </a:p>
        </p:txBody>
      </p:sp>
      <p:grpSp>
        <p:nvGrpSpPr>
          <p:cNvPr id="13" name="Group 13"/>
          <p:cNvGrpSpPr/>
          <p:nvPr/>
        </p:nvGrpSpPr>
        <p:grpSpPr>
          <a:xfrm rot="-10800000">
            <a:off x="15962617" y="8179122"/>
            <a:ext cx="2593365" cy="2593365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-10800000">
            <a:off x="-569651" y="-533234"/>
            <a:ext cx="2694425" cy="2694425"/>
            <a:chOff x="0" y="0"/>
            <a:chExt cx="6350000" cy="635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-10800000">
            <a:off x="-462281" y="8394459"/>
            <a:ext cx="2587055" cy="2587055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578373"/>
            <a:ext cx="5550077" cy="5130253"/>
            <a:chOff x="0" y="0"/>
            <a:chExt cx="7400102" cy="684033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0013" t="18047" r="10115"/>
            <a:stretch>
              <a:fillRect/>
            </a:stretch>
          </p:blipFill>
          <p:spPr>
            <a:xfrm>
              <a:off x="0" y="0"/>
              <a:ext cx="7400102" cy="6840338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5934919" y="2578373"/>
            <a:ext cx="3209081" cy="5130253"/>
            <a:chOff x="0" y="0"/>
            <a:chExt cx="4278774" cy="6840338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l="20477" r="44337"/>
            <a:stretch>
              <a:fillRect/>
            </a:stretch>
          </p:blipFill>
          <p:spPr>
            <a:xfrm>
              <a:off x="0" y="0"/>
              <a:ext cx="4278774" cy="6840338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153562" y="520613"/>
            <a:ext cx="16602179" cy="1499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57"/>
              </a:lnSpc>
            </a:pPr>
            <a:r>
              <a:rPr lang="en-US" sz="4326">
                <a:solidFill>
                  <a:srgbClr val="FFFFFF"/>
                </a:solidFill>
                <a:latin typeface="Montserrat Ultra-Bold"/>
              </a:rPr>
              <a:t>UNVEILING THE JOURNEY OF CROP DISEASE AND LEVEL                     </a:t>
            </a:r>
          </a:p>
          <a:p>
            <a:pPr>
              <a:lnSpc>
                <a:spcPts val="6057"/>
              </a:lnSpc>
              <a:spcBef>
                <a:spcPct val="0"/>
              </a:spcBef>
            </a:pPr>
            <a:r>
              <a:rPr lang="en-US" sz="4326">
                <a:solidFill>
                  <a:srgbClr val="FFFFFF"/>
                </a:solidFill>
                <a:latin typeface="Montserrat"/>
              </a:rPr>
              <a:t>                                      </a:t>
            </a:r>
            <a:r>
              <a:rPr lang="en-US" sz="4326">
                <a:solidFill>
                  <a:srgbClr val="FFFFFF"/>
                </a:solidFill>
                <a:latin typeface="Montserrat Bold"/>
              </a:rPr>
              <a:t> OF DETECTION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1159011" y="2491560"/>
            <a:ext cx="207911" cy="207911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1754981" y="2220097"/>
            <a:ext cx="4029065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Open Sans"/>
              </a:rPr>
              <a:t>Introduction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754981" y="3144944"/>
            <a:ext cx="4029065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Open Sans"/>
              </a:rPr>
              <a:t>Challenges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754981" y="4832959"/>
            <a:ext cx="4029065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Open Sans"/>
              </a:rPr>
              <a:t>Methodology</a:t>
            </a:r>
          </a:p>
        </p:txBody>
      </p:sp>
      <p:grpSp>
        <p:nvGrpSpPr>
          <p:cNvPr id="12" name="Group 12"/>
          <p:cNvGrpSpPr/>
          <p:nvPr/>
        </p:nvGrpSpPr>
        <p:grpSpPr>
          <a:xfrm rot="-10800000">
            <a:off x="8833349" y="2267722"/>
            <a:ext cx="621302" cy="621302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rot="-10800000">
            <a:off x="2198530" y="7068752"/>
            <a:ext cx="1153016" cy="1153016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1159011" y="3326739"/>
            <a:ext cx="207911" cy="207911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1159011" y="4163300"/>
            <a:ext cx="207911" cy="207911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1159011" y="5000467"/>
            <a:ext cx="207911" cy="207911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1159011" y="5829962"/>
            <a:ext cx="207911" cy="207911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11754981" y="6465289"/>
            <a:ext cx="4029065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Open Sans"/>
              </a:rPr>
              <a:t>Model Training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1159011" y="6666523"/>
            <a:ext cx="207911" cy="207911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11754981" y="7265390"/>
            <a:ext cx="4866787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Open Sans"/>
              </a:rPr>
              <a:t>Source code Repository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1159011" y="7432898"/>
            <a:ext cx="207911" cy="207911"/>
            <a:chOff x="0" y="0"/>
            <a:chExt cx="6350000" cy="63500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11754981" y="8094066"/>
            <a:ext cx="4029065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Open Sans"/>
              </a:rPr>
              <a:t>Results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1159011" y="8259934"/>
            <a:ext cx="207911" cy="207911"/>
            <a:chOff x="0" y="0"/>
            <a:chExt cx="6350000" cy="63500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33" name="TextBox 33"/>
          <p:cNvSpPr txBox="1"/>
          <p:nvPr/>
        </p:nvSpPr>
        <p:spPr>
          <a:xfrm>
            <a:off x="11754981" y="8894167"/>
            <a:ext cx="4029065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Open Sans"/>
              </a:rPr>
              <a:t>Conclusion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1159011" y="9029820"/>
            <a:ext cx="207911" cy="207911"/>
            <a:chOff x="0" y="0"/>
            <a:chExt cx="6350000" cy="63500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36" name="TextBox 36"/>
          <p:cNvSpPr txBox="1"/>
          <p:nvPr/>
        </p:nvSpPr>
        <p:spPr>
          <a:xfrm>
            <a:off x="11754981" y="4013809"/>
            <a:ext cx="4029065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Open Sans"/>
              </a:rPr>
              <a:t>Data Exploration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1754981" y="5649124"/>
            <a:ext cx="4029065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Open Sans"/>
              </a:rPr>
              <a:t>Feature engineering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11159011" y="9704457"/>
            <a:ext cx="207911" cy="207911"/>
            <a:chOff x="0" y="0"/>
            <a:chExt cx="6350000" cy="63500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40" name="TextBox 40"/>
          <p:cNvSpPr txBox="1"/>
          <p:nvPr/>
        </p:nvSpPr>
        <p:spPr>
          <a:xfrm>
            <a:off x="11754981" y="9589493"/>
            <a:ext cx="4029065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Open Sans"/>
              </a:rPr>
              <a:t>Future Work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43442" y="329663"/>
            <a:ext cx="816915" cy="774006"/>
          </a:xfrm>
          <a:custGeom>
            <a:avLst/>
            <a:gdLst/>
            <a:ahLst/>
            <a:cxnLst/>
            <a:rect l="l" t="t" r="r" b="b"/>
            <a:pathLst>
              <a:path w="816915" h="774006">
                <a:moveTo>
                  <a:pt x="0" y="0"/>
                </a:moveTo>
                <a:lnTo>
                  <a:pt x="816915" y="0"/>
                </a:lnTo>
                <a:lnTo>
                  <a:pt x="816915" y="774007"/>
                </a:lnTo>
                <a:lnTo>
                  <a:pt x="0" y="774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1020498" y="-38109"/>
            <a:ext cx="7306439" cy="7306439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l="l" t="t" r="r" b="b"/>
              <a:pathLst>
                <a:path w="5039360" h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4"/>
              <a:stretch>
                <a:fillRect l="-28458" r="-21635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940030" y="243938"/>
            <a:ext cx="66274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Montserrat Ultra-Bold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43442" y="1479056"/>
            <a:ext cx="9943724" cy="3561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Open Sans"/>
              </a:rPr>
              <a:t>Agriculture is undergoing a transformative revolution with rapid technological advancements.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Open Sans"/>
              </a:rPr>
              <a:t>The “</a:t>
            </a:r>
            <a:r>
              <a:rPr lang="en-US" sz="2499" dirty="0" err="1">
                <a:solidFill>
                  <a:srgbClr val="FFFFFF"/>
                </a:solidFill>
                <a:latin typeface="Open Sans"/>
              </a:rPr>
              <a:t>CropGuard</a:t>
            </a:r>
            <a:r>
              <a:rPr lang="en-US" sz="2499" dirty="0">
                <a:solidFill>
                  <a:srgbClr val="FFFFFF"/>
                </a:solidFill>
                <a:latin typeface="Open Sans"/>
              </a:rPr>
              <a:t>" project employs machine learning and computer vision to diagnose and categorize plant diseases based on leaf images.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Open Sans"/>
              </a:rPr>
              <a:t>Its focus is to provide crucial insights into crop health, enabling timely interventions for optimized yield and sustainable farming practices.</a:t>
            </a:r>
          </a:p>
        </p:txBody>
      </p:sp>
      <p:grpSp>
        <p:nvGrpSpPr>
          <p:cNvPr id="8" name="Group 8"/>
          <p:cNvGrpSpPr/>
          <p:nvPr/>
        </p:nvGrpSpPr>
        <p:grpSpPr>
          <a:xfrm rot="-10800000">
            <a:off x="16211453" y="8118998"/>
            <a:ext cx="2397273" cy="239727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907650" y="5447420"/>
            <a:ext cx="816915" cy="774006"/>
          </a:xfrm>
          <a:custGeom>
            <a:avLst/>
            <a:gdLst/>
            <a:ahLst/>
            <a:cxnLst/>
            <a:rect l="l" t="t" r="r" b="b"/>
            <a:pathLst>
              <a:path w="816915" h="774006">
                <a:moveTo>
                  <a:pt x="0" y="0"/>
                </a:moveTo>
                <a:lnTo>
                  <a:pt x="816915" y="0"/>
                </a:lnTo>
                <a:lnTo>
                  <a:pt x="816915" y="774006"/>
                </a:lnTo>
                <a:lnTo>
                  <a:pt x="0" y="7740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891231" y="5402227"/>
            <a:ext cx="66274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FFFFFF"/>
                </a:solidFill>
                <a:latin typeface="Montserrat Ultra-Bold"/>
              </a:rPr>
              <a:t>OBJECTIVES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3442" y="6521450"/>
            <a:ext cx="12222329" cy="3561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Open Sans"/>
              </a:rPr>
              <a:t>Primary objective: Develop a robust machine learning model for analyzing leaf images and identifying diseases.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Open Sans"/>
              </a:rPr>
              <a:t>Advanced classification: Model goes beyond binary detection, classifying diseases into distinct stages.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Open Sans"/>
              </a:rPr>
              <a:t>Multi-stage classification benefits: Enables assessment of disease severity for informed decision-making.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Open Sans"/>
              </a:rPr>
              <a:t>Impact: Empowers farmers and agricultural experts with comprehensive insights for better management strategies.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33932" y="280635"/>
            <a:ext cx="789535" cy="748065"/>
          </a:xfrm>
          <a:custGeom>
            <a:avLst/>
            <a:gdLst/>
            <a:ahLst/>
            <a:cxnLst/>
            <a:rect l="l" t="t" r="r" b="b"/>
            <a:pathLst>
              <a:path w="789535" h="748065">
                <a:moveTo>
                  <a:pt x="0" y="0"/>
                </a:moveTo>
                <a:lnTo>
                  <a:pt x="789536" y="0"/>
                </a:lnTo>
                <a:lnTo>
                  <a:pt x="789536" y="748065"/>
                </a:lnTo>
                <a:lnTo>
                  <a:pt x="0" y="7480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-310651" y="8947649"/>
            <a:ext cx="621302" cy="621302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17259300" y="4997547"/>
            <a:ext cx="1153016" cy="1153016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-10800000">
            <a:off x="16682792" y="8415935"/>
            <a:ext cx="1153016" cy="1153016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-10800000">
            <a:off x="13812350" y="9258300"/>
            <a:ext cx="621302" cy="62130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767757" y="194910"/>
            <a:ext cx="66274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Montserrat Ultra-Bold"/>
              </a:rPr>
              <a:t>CHALLENGES</a:t>
            </a:r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3346319" y="623535"/>
            <a:ext cx="4223578" cy="4223578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l="l" t="t" r="r" b="b"/>
              <a:pathLst>
                <a:path w="5039360" h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4"/>
              <a:stretch>
                <a:fillRect t="-7813" b="-25519"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5EDB12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9139238" y="4652327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16" name="TextBox 16"/>
          <p:cNvSpPr txBox="1"/>
          <p:nvPr/>
        </p:nvSpPr>
        <p:spPr>
          <a:xfrm>
            <a:off x="633932" y="1211359"/>
            <a:ext cx="12485907" cy="8668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4336" lvl="1" indent="-332168" algn="just">
              <a:lnSpc>
                <a:spcPts val="4307"/>
              </a:lnSpc>
              <a:buFont typeface="Arial"/>
              <a:buChar char="•"/>
            </a:pPr>
            <a:r>
              <a:rPr lang="en-US" sz="3077">
                <a:solidFill>
                  <a:srgbClr val="FFFFFF"/>
                </a:solidFill>
                <a:latin typeface="Canva Sans"/>
              </a:rPr>
              <a:t>Farmers often lack expertise to identify specific leaf diseases affecting their crops accurately.</a:t>
            </a:r>
          </a:p>
          <a:p>
            <a:pPr marL="664336" lvl="1" indent="-332168" algn="just">
              <a:lnSpc>
                <a:spcPts val="4307"/>
              </a:lnSpc>
              <a:buFont typeface="Arial"/>
              <a:buChar char="•"/>
            </a:pPr>
            <a:r>
              <a:rPr lang="en-US" sz="3077">
                <a:solidFill>
                  <a:srgbClr val="FFFFFF"/>
                </a:solidFill>
                <a:latin typeface="Canva Sans"/>
              </a:rPr>
              <a:t>Determining the severity level of a disease on leaves poses a challenge for farmers.</a:t>
            </a:r>
          </a:p>
          <a:p>
            <a:pPr marL="664336" lvl="1" indent="-332168" algn="just">
              <a:lnSpc>
                <a:spcPts val="4307"/>
              </a:lnSpc>
              <a:buFont typeface="Arial"/>
              <a:buChar char="•"/>
            </a:pPr>
            <a:r>
              <a:rPr lang="en-US" sz="3077">
                <a:solidFill>
                  <a:srgbClr val="FFFFFF"/>
                </a:solidFill>
                <a:latin typeface="Canva Sans"/>
              </a:rPr>
              <a:t>Lack of precise disease information hinders targeted interventions, leading to potentially ineffective treatments.</a:t>
            </a:r>
          </a:p>
          <a:p>
            <a:pPr marL="664336" lvl="1" indent="-332168" algn="just">
              <a:lnSpc>
                <a:spcPts val="4307"/>
              </a:lnSpc>
              <a:buFont typeface="Arial"/>
              <a:buChar char="•"/>
            </a:pPr>
            <a:r>
              <a:rPr lang="en-US" sz="3077">
                <a:solidFill>
                  <a:srgbClr val="FFFFFF"/>
                </a:solidFill>
                <a:latin typeface="Canva Sans"/>
              </a:rPr>
              <a:t>Inability to promptly address diseases results in yield losses and impacts overall agricultural productivity.</a:t>
            </a:r>
          </a:p>
          <a:p>
            <a:pPr marL="664336" lvl="1" indent="-332168" algn="just">
              <a:lnSpc>
                <a:spcPts val="4307"/>
              </a:lnSpc>
              <a:buFont typeface="Arial"/>
              <a:buChar char="•"/>
            </a:pPr>
            <a:r>
              <a:rPr lang="en-US" sz="3077">
                <a:solidFill>
                  <a:srgbClr val="FFFFFF"/>
                </a:solidFill>
                <a:latin typeface="Canva Sans"/>
              </a:rPr>
              <a:t>Relying on visual inspection alone is subjective and time consuming, especially as farm sizes increase.</a:t>
            </a:r>
          </a:p>
          <a:p>
            <a:pPr marL="664336" lvl="1" indent="-332168" algn="just">
              <a:lnSpc>
                <a:spcPts val="4307"/>
              </a:lnSpc>
              <a:buFont typeface="Arial"/>
              <a:buChar char="•"/>
            </a:pPr>
            <a:r>
              <a:rPr lang="en-US" sz="3077">
                <a:solidFill>
                  <a:srgbClr val="FFFFFF"/>
                </a:solidFill>
                <a:latin typeface="Canva Sans"/>
              </a:rPr>
              <a:t>Farmers may resort to generic treatments, leading to unnecessary use of resources such as pesticides.</a:t>
            </a:r>
          </a:p>
          <a:p>
            <a:pPr marL="664336" lvl="1" indent="-332168" algn="just">
              <a:lnSpc>
                <a:spcPts val="4307"/>
              </a:lnSpc>
              <a:buFont typeface="Arial"/>
              <a:buChar char="•"/>
            </a:pPr>
            <a:r>
              <a:rPr lang="en-US" sz="3077">
                <a:solidFill>
                  <a:srgbClr val="FFFFFF"/>
                </a:solidFill>
                <a:latin typeface="Canva Sans"/>
              </a:rPr>
              <a:t>Limited knowledge increases the risk of misdiagnosing diseases, exacerbating the impact on crops.</a:t>
            </a:r>
          </a:p>
          <a:p>
            <a:pPr marL="664336" lvl="1" indent="-332168" algn="just">
              <a:lnSpc>
                <a:spcPts val="4307"/>
              </a:lnSpc>
              <a:buFont typeface="Arial"/>
              <a:buChar char="•"/>
            </a:pPr>
            <a:r>
              <a:rPr lang="en-US" sz="3077">
                <a:solidFill>
                  <a:srgbClr val="FFFFFF"/>
                </a:solidFill>
                <a:latin typeface="Canva Sans"/>
              </a:rPr>
              <a:t>Farmers may lack access to real-time information on emerging diseases, hindering proactive disease management.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100812" y="4299244"/>
            <a:ext cx="5181917" cy="844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172E08"/>
                </a:solidFill>
                <a:latin typeface="Montserrat Ultra-Bold"/>
              </a:rPr>
              <a:t>OUR VISION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100812" y="3878198"/>
            <a:ext cx="3627261" cy="264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z="1599" spc="385">
                <a:solidFill>
                  <a:srgbClr val="172E08"/>
                </a:solidFill>
                <a:latin typeface="Open Sans"/>
              </a:rPr>
              <a:t>SAVE ENVIRONTMENT</a:t>
            </a:r>
          </a:p>
        </p:txBody>
      </p:sp>
      <p:grpSp>
        <p:nvGrpSpPr>
          <p:cNvPr id="4" name="Group 4"/>
          <p:cNvGrpSpPr/>
          <p:nvPr/>
        </p:nvGrpSpPr>
        <p:grpSpPr>
          <a:xfrm rot="-10800000">
            <a:off x="17617724" y="-295873"/>
            <a:ext cx="1153016" cy="115301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560357" y="194910"/>
            <a:ext cx="66274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Montserrat Ultra-Bold"/>
              </a:rPr>
              <a:t>DATA EXPLORATION</a:t>
            </a:r>
          </a:p>
        </p:txBody>
      </p:sp>
      <p:sp>
        <p:nvSpPr>
          <p:cNvPr id="7" name="Freeform 7"/>
          <p:cNvSpPr/>
          <p:nvPr/>
        </p:nvSpPr>
        <p:spPr>
          <a:xfrm>
            <a:off x="633932" y="280635"/>
            <a:ext cx="789535" cy="748065"/>
          </a:xfrm>
          <a:custGeom>
            <a:avLst/>
            <a:gdLst/>
            <a:ahLst/>
            <a:cxnLst/>
            <a:rect l="l" t="t" r="r" b="b"/>
            <a:pathLst>
              <a:path w="789535" h="748065">
                <a:moveTo>
                  <a:pt x="0" y="0"/>
                </a:moveTo>
                <a:lnTo>
                  <a:pt x="789536" y="0"/>
                </a:lnTo>
                <a:lnTo>
                  <a:pt x="789536" y="748065"/>
                </a:lnTo>
                <a:lnTo>
                  <a:pt x="0" y="7480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3768" y="1114425"/>
            <a:ext cx="18100464" cy="9012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5"/>
              </a:lnSpc>
            </a:pPr>
            <a:endParaRPr/>
          </a:p>
          <a:p>
            <a:pPr marL="586039" lvl="1" indent="-293019" algn="just">
              <a:lnSpc>
                <a:spcPts val="3800"/>
              </a:lnSpc>
              <a:buFont typeface="Arial"/>
              <a:buChar char="•"/>
            </a:pPr>
            <a:r>
              <a:rPr lang="en-US" sz="2714">
                <a:solidFill>
                  <a:srgbClr val="FFFFFF"/>
                </a:solidFill>
                <a:latin typeface="Canva Sans Bold"/>
              </a:rPr>
              <a:t>Comprehensive Dataset Analysis: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 Thoroughly analyze the dataset, examining diverse attributes such as leaf images, disease types, 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 and security levels.</a:t>
            </a:r>
          </a:p>
          <a:p>
            <a:pPr marL="586039" lvl="1" indent="-293019" algn="just">
              <a:lnSpc>
                <a:spcPts val="3800"/>
              </a:lnSpc>
              <a:buFont typeface="Arial"/>
              <a:buChar char="•"/>
            </a:pPr>
            <a:r>
              <a:rPr lang="en-US" sz="2714">
                <a:solidFill>
                  <a:srgbClr val="FFFFFF"/>
                </a:solidFill>
                <a:latin typeface="Canva Sans Bold"/>
              </a:rPr>
              <a:t>Distribution Understanding: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 Understand the distribution of diseases and severity levels to ensure a representative and balanced                   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 dataset training.</a:t>
            </a:r>
          </a:p>
          <a:p>
            <a:pPr marL="586039" lvl="1" indent="-293019" algn="just">
              <a:lnSpc>
                <a:spcPts val="3800"/>
              </a:lnSpc>
              <a:buFont typeface="Arial"/>
              <a:buChar char="•"/>
            </a:pPr>
            <a:r>
              <a:rPr lang="en-US" sz="2714">
                <a:solidFill>
                  <a:srgbClr val="FFFFFF"/>
                </a:solidFill>
                <a:latin typeface="Canva Sans Bold"/>
              </a:rPr>
              <a:t>Feature Identification: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 Identify relevant features in the dataset crucial for accurate disease classification and severity 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 grading.</a:t>
            </a:r>
          </a:p>
          <a:p>
            <a:pPr marL="586039" lvl="1" indent="-293019" algn="just">
              <a:lnSpc>
                <a:spcPts val="3800"/>
              </a:lnSpc>
              <a:buFont typeface="Arial"/>
              <a:buChar char="•"/>
            </a:pPr>
            <a:r>
              <a:rPr lang="en-US" sz="2714">
                <a:solidFill>
                  <a:srgbClr val="FFFFFF"/>
                </a:solidFill>
                <a:latin typeface="Canva Sans Bold"/>
              </a:rPr>
              <a:t>Data Quality Check: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Conduct a quality check to address issues such as missing values, outliers, and inconsistencies in the 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dataset.</a:t>
            </a:r>
          </a:p>
          <a:p>
            <a:pPr marL="586039" lvl="1" indent="-293019" algn="just">
              <a:lnSpc>
                <a:spcPts val="3800"/>
              </a:lnSpc>
              <a:buFont typeface="Arial"/>
              <a:buChar char="•"/>
            </a:pPr>
            <a:r>
              <a:rPr lang="en-US" sz="2714">
                <a:solidFill>
                  <a:srgbClr val="FFFFFF"/>
                </a:solidFill>
                <a:latin typeface="Canva Sans Bold"/>
              </a:rPr>
              <a:t>Visualization for Insights: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Utilize visualization techniques to gain insights into patterns, correlations, and characteristics of the 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leaf disease data.</a:t>
            </a:r>
          </a:p>
          <a:p>
            <a:pPr marL="586039" lvl="1" indent="-293019" algn="just">
              <a:lnSpc>
                <a:spcPts val="3800"/>
              </a:lnSpc>
              <a:buFont typeface="Arial"/>
              <a:buChar char="•"/>
            </a:pPr>
            <a:r>
              <a:rPr lang="en-US" sz="2714">
                <a:solidFill>
                  <a:srgbClr val="FFFFFF"/>
                </a:solidFill>
                <a:latin typeface="Canva Sans Bold"/>
              </a:rPr>
              <a:t>Exploratory Data Analysis (EDA):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Perform EDA to uncover key trends, relationships, and potential challenges that may influence the </a:t>
            </a:r>
          </a:p>
          <a:p>
            <a:pPr algn="just">
              <a:lnSpc>
                <a:spcPts val="3800"/>
              </a:lnSpc>
            </a:pPr>
            <a:r>
              <a:rPr lang="en-US" sz="2714">
                <a:solidFill>
                  <a:srgbClr val="FFFFFF"/>
                </a:solidFill>
                <a:latin typeface="Canva Sans"/>
              </a:rPr>
              <a:t>               model training process.</a:t>
            </a:r>
          </a:p>
        </p:txBody>
      </p:sp>
      <p:grpSp>
        <p:nvGrpSpPr>
          <p:cNvPr id="9" name="Group 9"/>
          <p:cNvGrpSpPr/>
          <p:nvPr/>
        </p:nvGrpSpPr>
        <p:grpSpPr>
          <a:xfrm rot="-10800000">
            <a:off x="-482740" y="9550656"/>
            <a:ext cx="1153016" cy="1153016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69379" y="0"/>
            <a:ext cx="8418621" cy="10287000"/>
            <a:chOff x="0" y="0"/>
            <a:chExt cx="1122482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4045" r="11395"/>
            <a:stretch>
              <a:fillRect/>
            </a:stretch>
          </p:blipFill>
          <p:spPr>
            <a:xfrm>
              <a:off x="0" y="0"/>
              <a:ext cx="11224828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-10800000">
            <a:off x="9558728" y="7797992"/>
            <a:ext cx="621302" cy="62130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9292871" y="1503537"/>
            <a:ext cx="1153016" cy="1153016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633932" y="280635"/>
            <a:ext cx="789535" cy="748065"/>
          </a:xfrm>
          <a:custGeom>
            <a:avLst/>
            <a:gdLst/>
            <a:ahLst/>
            <a:cxnLst/>
            <a:rect l="l" t="t" r="r" b="b"/>
            <a:pathLst>
              <a:path w="789535" h="748065">
                <a:moveTo>
                  <a:pt x="0" y="0"/>
                </a:moveTo>
                <a:lnTo>
                  <a:pt x="789536" y="0"/>
                </a:lnTo>
                <a:lnTo>
                  <a:pt x="789536" y="748065"/>
                </a:lnTo>
                <a:lnTo>
                  <a:pt x="0" y="7480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560357" y="194910"/>
            <a:ext cx="66274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Montserrat Ultra-Bold"/>
              </a:rPr>
              <a:t>METHODOLOGY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33931" y="1825530"/>
            <a:ext cx="8658939" cy="6029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3071" dirty="0">
                <a:solidFill>
                  <a:srgbClr val="FFFFFF"/>
                </a:solidFill>
                <a:latin typeface="Canva Sans"/>
              </a:rPr>
              <a:t>Obtain images of leaves from the crops.</a:t>
            </a:r>
          </a:p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3071" dirty="0">
                <a:solidFill>
                  <a:srgbClr val="FFFFFF"/>
                </a:solidFill>
                <a:latin typeface="Canva Sans"/>
              </a:rPr>
              <a:t>Resize, normalize, and preprocess the captured leaf images.</a:t>
            </a:r>
          </a:p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3071" dirty="0">
                <a:solidFill>
                  <a:srgbClr val="FFFFFF"/>
                </a:solidFill>
                <a:latin typeface="Canva Sans"/>
              </a:rPr>
              <a:t>Extract relevant characteristics from the preprocessed images.</a:t>
            </a:r>
          </a:p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3071" dirty="0">
                <a:solidFill>
                  <a:srgbClr val="FFFFFF"/>
                </a:solidFill>
                <a:latin typeface="Canva Sans"/>
              </a:rPr>
              <a:t>Identify the type of disease affecting the leaves.</a:t>
            </a:r>
          </a:p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3071" dirty="0">
                <a:solidFill>
                  <a:srgbClr val="FFFFFF"/>
                </a:solidFill>
                <a:latin typeface="Canva Sans"/>
              </a:rPr>
              <a:t>Determine the severity level of the identified disease (</a:t>
            </a:r>
            <a:r>
              <a:rPr lang="en-US" sz="3071" dirty="0" err="1">
                <a:solidFill>
                  <a:srgbClr val="FFFFFF"/>
                </a:solidFill>
                <a:latin typeface="Canva Sans"/>
              </a:rPr>
              <a:t>healthy,powdery</a:t>
            </a:r>
            <a:r>
              <a:rPr lang="en-US" sz="3071" dirty="0">
                <a:solidFill>
                  <a:srgbClr val="FFFFFF"/>
                </a:solidFill>
                <a:latin typeface="Canva Sans"/>
              </a:rPr>
              <a:t>, rust).</a:t>
            </a:r>
          </a:p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3071" dirty="0">
                <a:solidFill>
                  <a:srgbClr val="FFFFFF"/>
                </a:solidFill>
                <a:latin typeface="Canva Sans"/>
              </a:rPr>
              <a:t>Visualize the results, potentially using tools like confusion matrices.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633932" y="280635"/>
            <a:ext cx="789535" cy="748065"/>
          </a:xfrm>
          <a:custGeom>
            <a:avLst/>
            <a:gdLst/>
            <a:ahLst/>
            <a:cxnLst/>
            <a:rect l="l" t="t" r="r" b="b"/>
            <a:pathLst>
              <a:path w="789535" h="748065">
                <a:moveTo>
                  <a:pt x="0" y="0"/>
                </a:moveTo>
                <a:lnTo>
                  <a:pt x="789536" y="0"/>
                </a:lnTo>
                <a:lnTo>
                  <a:pt x="789536" y="748065"/>
                </a:lnTo>
                <a:lnTo>
                  <a:pt x="0" y="7480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560357" y="194910"/>
            <a:ext cx="6627462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FFFFFF"/>
                </a:solidFill>
                <a:latin typeface="Montserrat Ultra-Bold"/>
              </a:rPr>
              <a:t>KEY FEATURES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8606" y="1327575"/>
            <a:ext cx="8658939" cy="87645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</a:rPr>
              <a:t>Leaf Image Analysis: The model takes leaf images as input, utilizing advanced computer vision techniques to extract relevant features and patterns.</a:t>
            </a:r>
          </a:p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</a:rPr>
              <a:t>Disease Detection: Employing machine learning algorithms, </a:t>
            </a:r>
            <a:r>
              <a:rPr lang="en-US" sz="2400" dirty="0" err="1">
                <a:solidFill>
                  <a:srgbClr val="FFFFFF"/>
                </a:solidFill>
                <a:latin typeface="Canva Sans"/>
              </a:rPr>
              <a:t>CropGuard</a:t>
            </a:r>
            <a:r>
              <a:rPr lang="en-US" sz="2400" dirty="0">
                <a:solidFill>
                  <a:srgbClr val="FFFFFF"/>
                </a:solidFill>
                <a:latin typeface="Canva Sans"/>
              </a:rPr>
              <a:t> accurately detects the presence of diseases in plants, contributing to early diagnosis.</a:t>
            </a:r>
          </a:p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</a:rPr>
              <a:t>Multi-Stage Classification: Beyond binary identification, the model classifies diseases into different stages, offering a nuanced understanding of the severity of the infestation.</a:t>
            </a:r>
          </a:p>
          <a:p>
            <a:pPr marL="663039" lvl="1" indent="-331520" algn="just">
              <a:lnSpc>
                <a:spcPts val="429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</a:rPr>
              <a:t>User-Friendly Interface: </a:t>
            </a:r>
            <a:r>
              <a:rPr lang="en-US" sz="2400" dirty="0" err="1">
                <a:solidFill>
                  <a:srgbClr val="FFFFFF"/>
                </a:solidFill>
                <a:latin typeface="Canva Sans"/>
              </a:rPr>
              <a:t>CropGuard</a:t>
            </a:r>
            <a:r>
              <a:rPr lang="en-US" sz="2400" dirty="0">
                <a:solidFill>
                  <a:srgbClr val="FFFFFF"/>
                </a:solidFill>
                <a:latin typeface="Canva Sans"/>
              </a:rPr>
              <a:t> incorporates a user-friendly interface, making it accessible to farmers and agricultural professionals, fostering seamless integration into existing agricultural practices.</a:t>
            </a:r>
          </a:p>
        </p:txBody>
      </p:sp>
      <p:pic>
        <p:nvPicPr>
          <p:cNvPr id="1026" name="Picture 2" descr="a clear leaf | Green nature, Plant photography, Green trees">
            <a:extLst>
              <a:ext uri="{FF2B5EF4-FFF2-40B4-BE49-F238E27FC236}">
                <a16:creationId xmlns:a16="http://schemas.microsoft.com/office/drawing/2014/main" id="{CA35D2B3-EA49-848D-5874-91C5F510A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1" y="0"/>
            <a:ext cx="8382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6">
            <a:extLst>
              <a:ext uri="{FF2B5EF4-FFF2-40B4-BE49-F238E27FC236}">
                <a16:creationId xmlns:a16="http://schemas.microsoft.com/office/drawing/2014/main" id="{1CBB326C-49D5-43FB-36AA-05B782BB457A}"/>
              </a:ext>
            </a:extLst>
          </p:cNvPr>
          <p:cNvGrpSpPr/>
          <p:nvPr/>
        </p:nvGrpSpPr>
        <p:grpSpPr>
          <a:xfrm rot="-10800000">
            <a:off x="9292870" y="1327575"/>
            <a:ext cx="1153016" cy="1153016"/>
            <a:chOff x="0" y="0"/>
            <a:chExt cx="6350000" cy="6350000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EA0936CA-211A-C23A-F2C0-FEAEE2C8702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id="13" name="Group 6">
            <a:extLst>
              <a:ext uri="{FF2B5EF4-FFF2-40B4-BE49-F238E27FC236}">
                <a16:creationId xmlns:a16="http://schemas.microsoft.com/office/drawing/2014/main" id="{1711F90A-ED95-58D7-188E-54E6F1B1697B}"/>
              </a:ext>
            </a:extLst>
          </p:cNvPr>
          <p:cNvGrpSpPr/>
          <p:nvPr/>
        </p:nvGrpSpPr>
        <p:grpSpPr>
          <a:xfrm rot="-10800000">
            <a:off x="9329493" y="7581900"/>
            <a:ext cx="1153016" cy="1153016"/>
            <a:chOff x="0" y="0"/>
            <a:chExt cx="6350000" cy="6350000"/>
          </a:xfrm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F7FEC374-14D9-E325-FB12-6F0C3DC67BAB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</p:spTree>
    <p:extLst>
      <p:ext uri="{BB962C8B-B14F-4D97-AF65-F5344CB8AC3E}">
        <p14:creationId xmlns:p14="http://schemas.microsoft.com/office/powerpoint/2010/main" val="1371017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E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4740921" y="2852017"/>
            <a:ext cx="3418312" cy="1287717"/>
            <a:chOff x="0" y="0"/>
            <a:chExt cx="2084782" cy="78536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84782" cy="785361"/>
            </a:xfrm>
            <a:custGeom>
              <a:avLst/>
              <a:gdLst/>
              <a:ahLst/>
              <a:cxnLst/>
              <a:rect l="l" t="t" r="r" b="b"/>
              <a:pathLst>
                <a:path w="2084782" h="785361">
                  <a:moveTo>
                    <a:pt x="1960322" y="785361"/>
                  </a:moveTo>
                  <a:lnTo>
                    <a:pt x="124460" y="785361"/>
                  </a:lnTo>
                  <a:cubicBezTo>
                    <a:pt x="55880" y="785361"/>
                    <a:pt x="0" y="729481"/>
                    <a:pt x="0" y="66090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60322" y="0"/>
                  </a:lnTo>
                  <a:cubicBezTo>
                    <a:pt x="2028902" y="0"/>
                    <a:pt x="2084782" y="55880"/>
                    <a:pt x="2084782" y="124460"/>
                  </a:cubicBezTo>
                  <a:lnTo>
                    <a:pt x="2084782" y="660901"/>
                  </a:lnTo>
                  <a:cubicBezTo>
                    <a:pt x="2084782" y="729481"/>
                    <a:pt x="2028902" y="785361"/>
                    <a:pt x="1960322" y="78536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740921" y="2409929"/>
            <a:ext cx="3418312" cy="694444"/>
            <a:chOff x="0" y="0"/>
            <a:chExt cx="3250733" cy="660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250733" cy="660400"/>
            </a:xfrm>
            <a:custGeom>
              <a:avLst/>
              <a:gdLst/>
              <a:ahLst/>
              <a:cxnLst/>
              <a:rect l="l" t="t" r="r" b="b"/>
              <a:pathLst>
                <a:path w="3250733" h="660400">
                  <a:moveTo>
                    <a:pt x="312627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26273" y="0"/>
                  </a:lnTo>
                  <a:cubicBezTo>
                    <a:pt x="3194853" y="0"/>
                    <a:pt x="3250733" y="55880"/>
                    <a:pt x="3250733" y="124460"/>
                  </a:cubicBezTo>
                  <a:lnTo>
                    <a:pt x="3250733" y="535940"/>
                  </a:lnTo>
                  <a:cubicBezTo>
                    <a:pt x="3250733" y="604520"/>
                    <a:pt x="3194853" y="660400"/>
                    <a:pt x="3126273" y="660400"/>
                  </a:cubicBezTo>
                  <a:close/>
                </a:path>
              </a:pathLst>
            </a:custGeom>
            <a:solidFill>
              <a:srgbClr val="3C592E"/>
            </a:solidFill>
          </p:spPr>
        </p:sp>
      </p:grpSp>
      <p:sp>
        <p:nvSpPr>
          <p:cNvPr id="7" name="AutoShape 7"/>
          <p:cNvSpPr/>
          <p:nvPr/>
        </p:nvSpPr>
        <p:spPr>
          <a:xfrm flipV="1">
            <a:off x="8116726" y="5242132"/>
            <a:ext cx="808704" cy="1257"/>
          </a:xfrm>
          <a:prstGeom prst="line">
            <a:avLst/>
          </a:prstGeom>
          <a:ln w="38100" cap="rnd">
            <a:solidFill>
              <a:srgbClr val="79A54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8116697" y="7122030"/>
            <a:ext cx="808734" cy="1"/>
          </a:xfrm>
          <a:prstGeom prst="line">
            <a:avLst/>
          </a:prstGeom>
          <a:ln w="38100" cap="rnd">
            <a:solidFill>
              <a:srgbClr val="79A54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4721680" y="4819946"/>
            <a:ext cx="3418312" cy="1287717"/>
            <a:chOff x="0" y="0"/>
            <a:chExt cx="2084782" cy="78536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84782" cy="785361"/>
            </a:xfrm>
            <a:custGeom>
              <a:avLst/>
              <a:gdLst/>
              <a:ahLst/>
              <a:cxnLst/>
              <a:rect l="l" t="t" r="r" b="b"/>
              <a:pathLst>
                <a:path w="2084782" h="785361">
                  <a:moveTo>
                    <a:pt x="1960322" y="785361"/>
                  </a:moveTo>
                  <a:lnTo>
                    <a:pt x="124460" y="785361"/>
                  </a:lnTo>
                  <a:cubicBezTo>
                    <a:pt x="55880" y="785361"/>
                    <a:pt x="0" y="729481"/>
                    <a:pt x="0" y="66090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60322" y="0"/>
                  </a:lnTo>
                  <a:cubicBezTo>
                    <a:pt x="2028902" y="0"/>
                    <a:pt x="2084782" y="55880"/>
                    <a:pt x="2084782" y="124460"/>
                  </a:cubicBezTo>
                  <a:lnTo>
                    <a:pt x="2084782" y="660901"/>
                  </a:lnTo>
                  <a:cubicBezTo>
                    <a:pt x="2084782" y="729481"/>
                    <a:pt x="2028902" y="785361"/>
                    <a:pt x="1960322" y="78536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4721680" y="4377859"/>
            <a:ext cx="3418312" cy="694444"/>
            <a:chOff x="0" y="0"/>
            <a:chExt cx="3250733" cy="660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250733" cy="660400"/>
            </a:xfrm>
            <a:custGeom>
              <a:avLst/>
              <a:gdLst/>
              <a:ahLst/>
              <a:cxnLst/>
              <a:rect l="l" t="t" r="r" b="b"/>
              <a:pathLst>
                <a:path w="3250733" h="660400">
                  <a:moveTo>
                    <a:pt x="312627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26273" y="0"/>
                  </a:lnTo>
                  <a:cubicBezTo>
                    <a:pt x="3194853" y="0"/>
                    <a:pt x="3250733" y="55880"/>
                    <a:pt x="3250733" y="124460"/>
                  </a:cubicBezTo>
                  <a:lnTo>
                    <a:pt x="3250733" y="535940"/>
                  </a:lnTo>
                  <a:cubicBezTo>
                    <a:pt x="3250733" y="604520"/>
                    <a:pt x="3194853" y="660400"/>
                    <a:pt x="3126273" y="660400"/>
                  </a:cubicBezTo>
                  <a:close/>
                </a:path>
              </a:pathLst>
            </a:custGeom>
            <a:solidFill>
              <a:srgbClr val="3C592E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4721680" y="6699216"/>
            <a:ext cx="3418312" cy="1287717"/>
            <a:chOff x="0" y="0"/>
            <a:chExt cx="2084782" cy="78536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84782" cy="785361"/>
            </a:xfrm>
            <a:custGeom>
              <a:avLst/>
              <a:gdLst/>
              <a:ahLst/>
              <a:cxnLst/>
              <a:rect l="l" t="t" r="r" b="b"/>
              <a:pathLst>
                <a:path w="2084782" h="785361">
                  <a:moveTo>
                    <a:pt x="1960322" y="785361"/>
                  </a:moveTo>
                  <a:lnTo>
                    <a:pt x="124460" y="785361"/>
                  </a:lnTo>
                  <a:cubicBezTo>
                    <a:pt x="55880" y="785361"/>
                    <a:pt x="0" y="729481"/>
                    <a:pt x="0" y="66090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60322" y="0"/>
                  </a:lnTo>
                  <a:cubicBezTo>
                    <a:pt x="2028902" y="0"/>
                    <a:pt x="2084782" y="55880"/>
                    <a:pt x="2084782" y="124460"/>
                  </a:cubicBezTo>
                  <a:lnTo>
                    <a:pt x="2084782" y="660901"/>
                  </a:lnTo>
                  <a:cubicBezTo>
                    <a:pt x="2084782" y="729481"/>
                    <a:pt x="2028902" y="785361"/>
                    <a:pt x="1960322" y="78536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721680" y="6257128"/>
            <a:ext cx="3418312" cy="694444"/>
            <a:chOff x="0" y="0"/>
            <a:chExt cx="3250733" cy="660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250733" cy="660400"/>
            </a:xfrm>
            <a:custGeom>
              <a:avLst/>
              <a:gdLst/>
              <a:ahLst/>
              <a:cxnLst/>
              <a:rect l="l" t="t" r="r" b="b"/>
              <a:pathLst>
                <a:path w="3250733" h="660400">
                  <a:moveTo>
                    <a:pt x="312627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26273" y="0"/>
                  </a:lnTo>
                  <a:cubicBezTo>
                    <a:pt x="3194853" y="0"/>
                    <a:pt x="3250733" y="55880"/>
                    <a:pt x="3250733" y="124460"/>
                  </a:cubicBezTo>
                  <a:lnTo>
                    <a:pt x="3250733" y="535940"/>
                  </a:lnTo>
                  <a:cubicBezTo>
                    <a:pt x="3250733" y="604520"/>
                    <a:pt x="3194853" y="660400"/>
                    <a:pt x="3126273" y="660400"/>
                  </a:cubicBezTo>
                  <a:close/>
                </a:path>
              </a:pathLst>
            </a:custGeom>
            <a:solidFill>
              <a:srgbClr val="3C592E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8925431" y="2940677"/>
            <a:ext cx="3418312" cy="1287717"/>
            <a:chOff x="0" y="0"/>
            <a:chExt cx="2084782" cy="78536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84782" cy="785361"/>
            </a:xfrm>
            <a:custGeom>
              <a:avLst/>
              <a:gdLst/>
              <a:ahLst/>
              <a:cxnLst/>
              <a:rect l="l" t="t" r="r" b="b"/>
              <a:pathLst>
                <a:path w="2084782" h="785361">
                  <a:moveTo>
                    <a:pt x="1960322" y="785361"/>
                  </a:moveTo>
                  <a:lnTo>
                    <a:pt x="124460" y="785361"/>
                  </a:lnTo>
                  <a:cubicBezTo>
                    <a:pt x="55880" y="785361"/>
                    <a:pt x="0" y="729481"/>
                    <a:pt x="0" y="66090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60322" y="0"/>
                  </a:lnTo>
                  <a:cubicBezTo>
                    <a:pt x="2028902" y="0"/>
                    <a:pt x="2084782" y="55880"/>
                    <a:pt x="2084782" y="124460"/>
                  </a:cubicBezTo>
                  <a:lnTo>
                    <a:pt x="2084782" y="660901"/>
                  </a:lnTo>
                  <a:cubicBezTo>
                    <a:pt x="2084782" y="729481"/>
                    <a:pt x="2028902" y="785361"/>
                    <a:pt x="1960322" y="78536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8925431" y="2498589"/>
            <a:ext cx="3418312" cy="694444"/>
            <a:chOff x="0" y="0"/>
            <a:chExt cx="3250733" cy="6604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250733" cy="660400"/>
            </a:xfrm>
            <a:custGeom>
              <a:avLst/>
              <a:gdLst/>
              <a:ahLst/>
              <a:cxnLst/>
              <a:rect l="l" t="t" r="r" b="b"/>
              <a:pathLst>
                <a:path w="3250733" h="660400">
                  <a:moveTo>
                    <a:pt x="312627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26273" y="0"/>
                  </a:lnTo>
                  <a:cubicBezTo>
                    <a:pt x="3194853" y="0"/>
                    <a:pt x="3250733" y="55880"/>
                    <a:pt x="3250733" y="124460"/>
                  </a:cubicBezTo>
                  <a:lnTo>
                    <a:pt x="3250733" y="535940"/>
                  </a:lnTo>
                  <a:cubicBezTo>
                    <a:pt x="3250733" y="604520"/>
                    <a:pt x="3194853" y="660400"/>
                    <a:pt x="3126273" y="660400"/>
                  </a:cubicBezTo>
                  <a:close/>
                </a:path>
              </a:pathLst>
            </a:custGeom>
            <a:solidFill>
              <a:srgbClr val="3C592E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8925431" y="4819946"/>
            <a:ext cx="3418312" cy="1287717"/>
            <a:chOff x="0" y="0"/>
            <a:chExt cx="2084782" cy="78536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084782" cy="785361"/>
            </a:xfrm>
            <a:custGeom>
              <a:avLst/>
              <a:gdLst/>
              <a:ahLst/>
              <a:cxnLst/>
              <a:rect l="l" t="t" r="r" b="b"/>
              <a:pathLst>
                <a:path w="2084782" h="785361">
                  <a:moveTo>
                    <a:pt x="1960322" y="785361"/>
                  </a:moveTo>
                  <a:lnTo>
                    <a:pt x="124460" y="785361"/>
                  </a:lnTo>
                  <a:cubicBezTo>
                    <a:pt x="55880" y="785361"/>
                    <a:pt x="0" y="729481"/>
                    <a:pt x="0" y="66090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60322" y="0"/>
                  </a:lnTo>
                  <a:cubicBezTo>
                    <a:pt x="2028902" y="0"/>
                    <a:pt x="2084782" y="55880"/>
                    <a:pt x="2084782" y="124460"/>
                  </a:cubicBezTo>
                  <a:lnTo>
                    <a:pt x="2084782" y="660901"/>
                  </a:lnTo>
                  <a:cubicBezTo>
                    <a:pt x="2084782" y="729481"/>
                    <a:pt x="2028902" y="785361"/>
                    <a:pt x="1960322" y="78536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8925431" y="4377859"/>
            <a:ext cx="3418312" cy="694444"/>
            <a:chOff x="0" y="0"/>
            <a:chExt cx="3250733" cy="6604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250733" cy="660400"/>
            </a:xfrm>
            <a:custGeom>
              <a:avLst/>
              <a:gdLst/>
              <a:ahLst/>
              <a:cxnLst/>
              <a:rect l="l" t="t" r="r" b="b"/>
              <a:pathLst>
                <a:path w="3250733" h="660400">
                  <a:moveTo>
                    <a:pt x="312627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26273" y="0"/>
                  </a:lnTo>
                  <a:cubicBezTo>
                    <a:pt x="3194853" y="0"/>
                    <a:pt x="3250733" y="55880"/>
                    <a:pt x="3250733" y="124460"/>
                  </a:cubicBezTo>
                  <a:lnTo>
                    <a:pt x="3250733" y="535940"/>
                  </a:lnTo>
                  <a:cubicBezTo>
                    <a:pt x="3250733" y="604520"/>
                    <a:pt x="3194853" y="660400"/>
                    <a:pt x="3126273" y="660400"/>
                  </a:cubicBezTo>
                  <a:close/>
                </a:path>
              </a:pathLst>
            </a:custGeom>
            <a:solidFill>
              <a:srgbClr val="3C592E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8925431" y="6699216"/>
            <a:ext cx="3418312" cy="1287717"/>
            <a:chOff x="0" y="0"/>
            <a:chExt cx="2084782" cy="785361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084782" cy="785361"/>
            </a:xfrm>
            <a:custGeom>
              <a:avLst/>
              <a:gdLst/>
              <a:ahLst/>
              <a:cxnLst/>
              <a:rect l="l" t="t" r="r" b="b"/>
              <a:pathLst>
                <a:path w="2084782" h="785361">
                  <a:moveTo>
                    <a:pt x="1960322" y="785361"/>
                  </a:moveTo>
                  <a:lnTo>
                    <a:pt x="124460" y="785361"/>
                  </a:lnTo>
                  <a:cubicBezTo>
                    <a:pt x="55880" y="785361"/>
                    <a:pt x="0" y="729481"/>
                    <a:pt x="0" y="66090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60322" y="0"/>
                  </a:lnTo>
                  <a:cubicBezTo>
                    <a:pt x="2028902" y="0"/>
                    <a:pt x="2084782" y="55880"/>
                    <a:pt x="2084782" y="124460"/>
                  </a:cubicBezTo>
                  <a:lnTo>
                    <a:pt x="2084782" y="660901"/>
                  </a:lnTo>
                  <a:cubicBezTo>
                    <a:pt x="2084782" y="729481"/>
                    <a:pt x="2028902" y="785361"/>
                    <a:pt x="1960322" y="78536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8925431" y="6257128"/>
            <a:ext cx="3418312" cy="694444"/>
            <a:chOff x="0" y="0"/>
            <a:chExt cx="3250733" cy="6604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250733" cy="660400"/>
            </a:xfrm>
            <a:custGeom>
              <a:avLst/>
              <a:gdLst/>
              <a:ahLst/>
              <a:cxnLst/>
              <a:rect l="l" t="t" r="r" b="b"/>
              <a:pathLst>
                <a:path w="3250733" h="660400">
                  <a:moveTo>
                    <a:pt x="312627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26273" y="0"/>
                  </a:lnTo>
                  <a:cubicBezTo>
                    <a:pt x="3194853" y="0"/>
                    <a:pt x="3250733" y="55880"/>
                    <a:pt x="3250733" y="124460"/>
                  </a:cubicBezTo>
                  <a:lnTo>
                    <a:pt x="3250733" y="535940"/>
                  </a:lnTo>
                  <a:cubicBezTo>
                    <a:pt x="3250733" y="604520"/>
                    <a:pt x="3194853" y="660400"/>
                    <a:pt x="3126273" y="660400"/>
                  </a:cubicBezTo>
                  <a:close/>
                </a:path>
              </a:pathLst>
            </a:custGeom>
            <a:solidFill>
              <a:srgbClr val="3C592E"/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4968338" y="2657199"/>
            <a:ext cx="2924996" cy="41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3"/>
              </a:lnSpc>
            </a:pPr>
            <a:r>
              <a:rPr lang="en-US" sz="3223">
                <a:solidFill>
                  <a:srgbClr val="FFFFFF"/>
                </a:solidFill>
                <a:latin typeface="Muli Heavy"/>
              </a:rPr>
              <a:t>STEP 1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949097" y="3392694"/>
            <a:ext cx="2963477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21E45"/>
                </a:solidFill>
                <a:latin typeface="Muli Semi-Bold"/>
              </a:rPr>
              <a:t>Capture Leaf Images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987579" y="4547154"/>
            <a:ext cx="2924996" cy="41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3"/>
              </a:lnSpc>
            </a:pPr>
            <a:r>
              <a:rPr lang="en-US" sz="3223">
                <a:solidFill>
                  <a:srgbClr val="FFFFFF"/>
                </a:solidFill>
                <a:latin typeface="Muli Heavy"/>
              </a:rPr>
              <a:t>STEP 4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968338" y="5282650"/>
            <a:ext cx="2963477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21E45"/>
                </a:solidFill>
                <a:latin typeface="Muli Semi-Bold"/>
              </a:rPr>
              <a:t>Feature Extraction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5006820" y="6446634"/>
            <a:ext cx="2924996" cy="41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3"/>
              </a:lnSpc>
            </a:pPr>
            <a:r>
              <a:rPr lang="en-US" sz="3223">
                <a:solidFill>
                  <a:srgbClr val="FFFFFF"/>
                </a:solidFill>
                <a:latin typeface="Muli Heavy"/>
              </a:rPr>
              <a:t>STEP 5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987579" y="7172605"/>
            <a:ext cx="2963477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 dirty="0">
                <a:solidFill>
                  <a:srgbClr val="021E45"/>
                </a:solidFill>
                <a:latin typeface="Muli Semi-Bold"/>
              </a:rPr>
              <a:t>Disease Classification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152848" y="2657199"/>
            <a:ext cx="2924996" cy="41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3"/>
              </a:lnSpc>
            </a:pPr>
            <a:r>
              <a:rPr lang="en-US" sz="3223">
                <a:solidFill>
                  <a:srgbClr val="FFFFFF"/>
                </a:solidFill>
                <a:latin typeface="Muli Heavy"/>
              </a:rPr>
              <a:t>STEP 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133607" y="3392694"/>
            <a:ext cx="2963477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 dirty="0">
                <a:solidFill>
                  <a:srgbClr val="021E45"/>
                </a:solidFill>
                <a:latin typeface="Muli Semi-Bold"/>
              </a:rPr>
              <a:t>Preprocess Images 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172089" y="4547154"/>
            <a:ext cx="2924996" cy="41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3"/>
              </a:lnSpc>
            </a:pPr>
            <a:r>
              <a:rPr lang="en-US" sz="3223">
                <a:solidFill>
                  <a:srgbClr val="FFFFFF"/>
                </a:solidFill>
                <a:latin typeface="Muli Heavy"/>
              </a:rPr>
              <a:t>STEP 3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152848" y="5282650"/>
            <a:ext cx="2963477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 dirty="0">
                <a:solidFill>
                  <a:srgbClr val="021E45"/>
                </a:solidFill>
                <a:latin typeface="Muli Semi-Bold"/>
              </a:rPr>
              <a:t>Severity Level Detection</a:t>
            </a:r>
          </a:p>
          <a:p>
            <a:pPr algn="ctr">
              <a:lnSpc>
                <a:spcPts val="2639"/>
              </a:lnSpc>
            </a:pPr>
            <a:endParaRPr lang="en-US" sz="2199" dirty="0">
              <a:solidFill>
                <a:srgbClr val="021E45"/>
              </a:solidFill>
              <a:latin typeface="Muli Semi-Bold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9191330" y="6446634"/>
            <a:ext cx="2924996" cy="41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3"/>
              </a:lnSpc>
            </a:pPr>
            <a:r>
              <a:rPr lang="en-US" sz="3223">
                <a:solidFill>
                  <a:srgbClr val="FFFFFF"/>
                </a:solidFill>
                <a:latin typeface="Muli Heavy"/>
              </a:rPr>
              <a:t>STEP 6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172089" y="7172605"/>
            <a:ext cx="2963477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21E45"/>
                </a:solidFill>
                <a:latin typeface="Muli Semi-Bold"/>
              </a:rPr>
              <a:t>Data Visualization 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4077988" y="1135484"/>
            <a:ext cx="9302281" cy="636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800">
                <a:solidFill>
                  <a:srgbClr val="FFFFFF"/>
                </a:solidFill>
                <a:latin typeface="Muli Heavy"/>
              </a:rPr>
              <a:t>STEP BY STEP FLOWCHART</a:t>
            </a:r>
          </a:p>
        </p:txBody>
      </p:sp>
      <p:sp>
        <p:nvSpPr>
          <p:cNvPr id="42" name="AutoShape 42"/>
          <p:cNvSpPr/>
          <p:nvPr/>
        </p:nvSpPr>
        <p:spPr>
          <a:xfrm>
            <a:off x="12343743" y="3373644"/>
            <a:ext cx="333424" cy="0"/>
          </a:xfrm>
          <a:prstGeom prst="line">
            <a:avLst/>
          </a:prstGeom>
          <a:ln w="38100" cap="rnd">
            <a:solidFill>
              <a:srgbClr val="79A54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3" name="AutoShape 43"/>
          <p:cNvSpPr/>
          <p:nvPr/>
        </p:nvSpPr>
        <p:spPr>
          <a:xfrm>
            <a:off x="12343743" y="5242761"/>
            <a:ext cx="333424" cy="0"/>
          </a:xfrm>
          <a:prstGeom prst="line">
            <a:avLst/>
          </a:prstGeom>
          <a:ln w="38100" cap="rnd">
            <a:solidFill>
              <a:srgbClr val="79A54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AutoShape 44"/>
          <p:cNvSpPr/>
          <p:nvPr/>
        </p:nvSpPr>
        <p:spPr>
          <a:xfrm>
            <a:off x="12658117" y="3352805"/>
            <a:ext cx="0" cy="1909005"/>
          </a:xfrm>
          <a:prstGeom prst="line">
            <a:avLst/>
          </a:prstGeom>
          <a:ln w="38100" cap="rnd">
            <a:solidFill>
              <a:srgbClr val="79A54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5" name="Group 45"/>
          <p:cNvGrpSpPr/>
          <p:nvPr/>
        </p:nvGrpSpPr>
        <p:grpSpPr>
          <a:xfrm>
            <a:off x="4386607" y="5223711"/>
            <a:ext cx="335074" cy="1917902"/>
            <a:chOff x="0" y="0"/>
            <a:chExt cx="446765" cy="2557203"/>
          </a:xfrm>
        </p:grpSpPr>
        <p:sp>
          <p:nvSpPr>
            <p:cNvPr id="46" name="AutoShape 46"/>
            <p:cNvSpPr/>
            <p:nvPr/>
          </p:nvSpPr>
          <p:spPr>
            <a:xfrm>
              <a:off x="0" y="0"/>
              <a:ext cx="444565" cy="0"/>
            </a:xfrm>
            <a:prstGeom prst="line">
              <a:avLst/>
            </a:prstGeom>
            <a:ln w="50800" cap="rnd">
              <a:solidFill>
                <a:srgbClr val="79A54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7" name="AutoShape 47"/>
            <p:cNvSpPr/>
            <p:nvPr/>
          </p:nvSpPr>
          <p:spPr>
            <a:xfrm>
              <a:off x="2200" y="2505693"/>
              <a:ext cx="444565" cy="0"/>
            </a:xfrm>
            <a:prstGeom prst="line">
              <a:avLst/>
            </a:prstGeom>
            <a:ln w="50800" cap="rnd">
              <a:solidFill>
                <a:srgbClr val="79A54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8" name="AutoShape 48"/>
            <p:cNvSpPr/>
            <p:nvPr/>
          </p:nvSpPr>
          <p:spPr>
            <a:xfrm rot="5400000">
              <a:off x="-1245071" y="1259132"/>
              <a:ext cx="2545340" cy="0"/>
            </a:xfrm>
            <a:prstGeom prst="line">
              <a:avLst/>
            </a:prstGeom>
            <a:ln w="50800" cap="rnd">
              <a:solidFill>
                <a:srgbClr val="79A541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49" name="AutoShape 7">
            <a:extLst>
              <a:ext uri="{FF2B5EF4-FFF2-40B4-BE49-F238E27FC236}">
                <a16:creationId xmlns:a16="http://schemas.microsoft.com/office/drawing/2014/main" id="{7550E1F9-E6D9-1E16-D568-177674205A50}"/>
              </a:ext>
            </a:extLst>
          </p:cNvPr>
          <p:cNvSpPr/>
          <p:nvPr/>
        </p:nvSpPr>
        <p:spPr>
          <a:xfrm>
            <a:off x="8186734" y="3392169"/>
            <a:ext cx="700214" cy="524"/>
          </a:xfrm>
          <a:prstGeom prst="line">
            <a:avLst/>
          </a:prstGeom>
          <a:ln w="38100" cap="rnd">
            <a:solidFill>
              <a:srgbClr val="79A541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1138</Words>
  <Application>Microsoft Office PowerPoint</Application>
  <PresentationFormat>Custom</PresentationFormat>
  <Paragraphs>124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Open Sans</vt:lpstr>
      <vt:lpstr>Canva Sans</vt:lpstr>
      <vt:lpstr>Muli Heavy</vt:lpstr>
      <vt:lpstr>Muli Semi-Bold</vt:lpstr>
      <vt:lpstr>Montserrat Ultra-Bold</vt:lpstr>
      <vt:lpstr>Calibri</vt:lpstr>
      <vt:lpstr>Arial</vt:lpstr>
      <vt:lpstr>Montserrat</vt:lpstr>
      <vt:lpstr>Montserrat Bold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Clean Agricultural Industry Presentation Template</dc:title>
  <dc:creator>Aruna Bharathi Jadam</dc:creator>
  <cp:lastModifiedBy>Aruna Bharathi Jadam</cp:lastModifiedBy>
  <cp:revision>3</cp:revision>
  <dcterms:created xsi:type="dcterms:W3CDTF">2006-08-16T00:00:00Z</dcterms:created>
  <dcterms:modified xsi:type="dcterms:W3CDTF">2023-12-15T13:54:05Z</dcterms:modified>
  <dc:identifier>DAF3BoCHIBM</dc:identifier>
</cp:coreProperties>
</file>

<file path=docProps/thumbnail.jpeg>
</file>